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79" r:id="rId1"/>
    <p:sldMasterId id="2147483681" r:id="rId2"/>
    <p:sldMasterId id="2147483682" r:id="rId3"/>
    <p:sldMasterId id="2147483683" r:id="rId4"/>
    <p:sldMasterId id="2147483684" r:id="rId5"/>
    <p:sldMasterId id="2147483685" r:id="rId6"/>
    <p:sldMasterId id="2147483686" r:id="rId7"/>
    <p:sldMasterId id="2147483687" r:id="rId8"/>
    <p:sldMasterId id="2147483688" r:id="rId9"/>
    <p:sldMasterId id="2147483971" r:id="rId10"/>
  </p:sldMasterIdLst>
  <p:notesMasterIdLst>
    <p:notesMasterId r:id="rId61"/>
  </p:notesMasterIdLst>
  <p:handoutMasterIdLst>
    <p:handoutMasterId r:id="rId62"/>
  </p:handoutMasterIdLst>
  <p:sldIdLst>
    <p:sldId id="560" r:id="rId11"/>
    <p:sldId id="561" r:id="rId12"/>
    <p:sldId id="919" r:id="rId13"/>
    <p:sldId id="389" r:id="rId14"/>
    <p:sldId id="899" r:id="rId15"/>
    <p:sldId id="920" r:id="rId16"/>
    <p:sldId id="923" r:id="rId17"/>
    <p:sldId id="901" r:id="rId18"/>
    <p:sldId id="924" r:id="rId19"/>
    <p:sldId id="925" r:id="rId20"/>
    <p:sldId id="392" r:id="rId21"/>
    <p:sldId id="890" r:id="rId22"/>
    <p:sldId id="889" r:id="rId23"/>
    <p:sldId id="891" r:id="rId24"/>
    <p:sldId id="892" r:id="rId25"/>
    <p:sldId id="893" r:id="rId26"/>
    <p:sldId id="926" r:id="rId27"/>
    <p:sldId id="927" r:id="rId28"/>
    <p:sldId id="928" r:id="rId29"/>
    <p:sldId id="929" r:id="rId30"/>
    <p:sldId id="716" r:id="rId31"/>
    <p:sldId id="930" r:id="rId32"/>
    <p:sldId id="816" r:id="rId33"/>
    <p:sldId id="931" r:id="rId34"/>
    <p:sldId id="895" r:id="rId35"/>
    <p:sldId id="932" r:id="rId36"/>
    <p:sldId id="933" r:id="rId37"/>
    <p:sldId id="599" r:id="rId38"/>
    <p:sldId id="934" r:id="rId39"/>
    <p:sldId id="602" r:id="rId40"/>
    <p:sldId id="935" r:id="rId41"/>
    <p:sldId id="610" r:id="rId42"/>
    <p:sldId id="936" r:id="rId43"/>
    <p:sldId id="906" r:id="rId44"/>
    <p:sldId id="915" r:id="rId45"/>
    <p:sldId id="629" r:id="rId46"/>
    <p:sldId id="937" r:id="rId47"/>
    <p:sldId id="938" r:id="rId48"/>
    <p:sldId id="939" r:id="rId49"/>
    <p:sldId id="911" r:id="rId50"/>
    <p:sldId id="940" r:id="rId51"/>
    <p:sldId id="637" r:id="rId52"/>
    <p:sldId id="639" r:id="rId53"/>
    <p:sldId id="954" r:id="rId54"/>
    <p:sldId id="876" r:id="rId55"/>
    <p:sldId id="946" r:id="rId56"/>
    <p:sldId id="877" r:id="rId57"/>
    <p:sldId id="949" r:id="rId58"/>
    <p:sldId id="951" r:id="rId59"/>
    <p:sldId id="953" r:id="rId60"/>
  </p:sldIdLst>
  <p:sldSz cx="9144000" cy="6858000" type="screen4x3"/>
  <p:notesSz cx="7010400" cy="9296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FCCFF"/>
    <a:srgbClr val="FFFF66"/>
    <a:srgbClr val="FF99CC"/>
    <a:srgbClr val="FF99FF"/>
    <a:srgbClr val="0CCA2C"/>
    <a:srgbClr val="FFCC66"/>
    <a:srgbClr val="DDDDDD"/>
    <a:srgbClr val="66FF99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5" autoAdjust="0"/>
    <p:restoredTop sz="86131" autoAdjust="0"/>
  </p:normalViewPr>
  <p:slideViewPr>
    <p:cSldViewPr>
      <p:cViewPr>
        <p:scale>
          <a:sx n="78" d="100"/>
          <a:sy n="78" d="100"/>
        </p:scale>
        <p:origin x="-2970" y="-870"/>
      </p:cViewPr>
      <p:guideLst>
        <p:guide orient="horz" pos="2208"/>
        <p:guide orient="horz" pos="864"/>
        <p:guide pos="2880"/>
        <p:guide pos="624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2256" y="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dLbls>
            <c:dLbl>
              <c:idx val="0"/>
              <c:layout>
                <c:manualLayout>
                  <c:x val="-0.21313908285049279"/>
                  <c:y val="0.1835923095261716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Paramount
19%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500" dirty="0" smtClean="0"/>
                      <a:t>Universal</a:t>
                    </a:r>
                    <a:r>
                      <a:rPr lang="en-US" sz="1500" dirty="0"/>
                      <a:t>
12%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Paramount</c:v>
                </c:pt>
                <c:pt idx="1">
                  <c:v>Warner Bros.</c:v>
                </c:pt>
                <c:pt idx="2">
                  <c:v>Sony</c:v>
                </c:pt>
                <c:pt idx="3">
                  <c:v>Disney</c:v>
                </c:pt>
                <c:pt idx="4">
                  <c:v>Universal</c:v>
                </c:pt>
                <c:pt idx="5">
                  <c:v>Fox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0.19300000000000003</c:v>
                </c:pt>
                <c:pt idx="1">
                  <c:v>0.17900000000000002</c:v>
                </c:pt>
                <c:pt idx="2">
                  <c:v>0.13400000000000001</c:v>
                </c:pt>
                <c:pt idx="3">
                  <c:v>0.12200000000000001</c:v>
                </c:pt>
                <c:pt idx="4">
                  <c:v>0.11500000000000002</c:v>
                </c:pt>
                <c:pt idx="5">
                  <c:v>0.11100000000000002</c:v>
                </c:pt>
                <c:pt idx="6">
                  <c:v>0.14600000000000005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 (thru 7/5/12)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 dirty="0"/>
                      <a:t>Universal
15%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Lions Gate</a:t>
                    </a:r>
                    <a:r>
                      <a:rPr lang="en-US" sz="1400" dirty="0"/>
                      <a:t>*
12%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dirty="0"/>
                      <a:t>Warner Bros.
11%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Paramount
9%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Disney</c:v>
                </c:pt>
                <c:pt idx="1">
                  <c:v>Sony</c:v>
                </c:pt>
                <c:pt idx="2">
                  <c:v>Universal</c:v>
                </c:pt>
                <c:pt idx="3">
                  <c:v>Lionsgate*</c:v>
                </c:pt>
                <c:pt idx="4">
                  <c:v>Warner Bros.</c:v>
                </c:pt>
                <c:pt idx="5">
                  <c:v>Paramount</c:v>
                </c:pt>
                <c:pt idx="6">
                  <c:v>Fox</c:v>
                </c:pt>
                <c:pt idx="7">
                  <c:v>Others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0.17500000000000002</c:v>
                </c:pt>
                <c:pt idx="1">
                  <c:v>0.14800000000000002</c:v>
                </c:pt>
                <c:pt idx="2">
                  <c:v>0.14700000000000002</c:v>
                </c:pt>
                <c:pt idx="3">
                  <c:v>0.11600000000000002</c:v>
                </c:pt>
                <c:pt idx="4">
                  <c:v>0.114</c:v>
                </c:pt>
                <c:pt idx="5">
                  <c:v>9.5000000000000015E-2</c:v>
                </c:pt>
                <c:pt idx="6">
                  <c:v>8.8000000000000023E-2</c:v>
                </c:pt>
                <c:pt idx="7">
                  <c:v>0.1170000000000001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Box</a:t>
            </a:r>
            <a:r>
              <a:rPr lang="en-US" baseline="0" dirty="0" smtClean="0"/>
              <a:t> office gross ($B)</a:t>
            </a:r>
            <a:endParaRPr lang="en-US" dirty="0"/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Non-3D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Sheet1!$B$2:$B$10</c:f>
              <c:numCache>
                <c:formatCode>_("$"* #,##0.0_);_("$"* \(#,##0.0\);_("$"* "-"??_);_(@_)</c:formatCode>
                <c:ptCount val="9"/>
                <c:pt idx="0">
                  <c:v>9.2000000000000011</c:v>
                </c:pt>
                <c:pt idx="1">
                  <c:v>9.3000000000000007</c:v>
                </c:pt>
                <c:pt idx="2">
                  <c:v>8.8000000000000007</c:v>
                </c:pt>
                <c:pt idx="3">
                  <c:v>9.1</c:v>
                </c:pt>
                <c:pt idx="4">
                  <c:v>9.5</c:v>
                </c:pt>
                <c:pt idx="5">
                  <c:v>9.4</c:v>
                </c:pt>
                <c:pt idx="6">
                  <c:v>9.5</c:v>
                </c:pt>
                <c:pt idx="7">
                  <c:v>8.4000000000000021</c:v>
                </c:pt>
                <c:pt idx="8">
                  <c:v>8.4000000000000021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Sheet1!$C$2:$C$10</c:f>
              <c:numCache>
                <c:formatCode>_("$"* #,##0.0_);_("$"* \(#,##0.0\);_("$"*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  <c:pt idx="6">
                  <c:v>1.1000000000000001</c:v>
                </c:pt>
                <c:pt idx="7">
                  <c:v>2.2000000000000002</c:v>
                </c:pt>
                <c:pt idx="8">
                  <c:v>1.8</c:v>
                </c:pt>
              </c:numCache>
            </c:numRef>
          </c:val>
        </c:ser>
        <c:dLbls>
          <c:showVal val="1"/>
        </c:dLbls>
        <c:gapWidth val="95"/>
        <c:overlap val="100"/>
        <c:axId val="139904896"/>
        <c:axId val="139906432"/>
      </c:barChart>
      <c:catAx>
        <c:axId val="139904896"/>
        <c:scaling>
          <c:orientation val="minMax"/>
        </c:scaling>
        <c:axPos val="b"/>
        <c:numFmt formatCode="General" sourceLinked="1"/>
        <c:majorTickMark val="none"/>
        <c:tickLblPos val="nextTo"/>
        <c:crossAx val="139906432"/>
        <c:crosses val="autoZero"/>
        <c:auto val="1"/>
        <c:lblAlgn val="ctr"/>
        <c:lblOffset val="100"/>
      </c:catAx>
      <c:valAx>
        <c:axId val="139906432"/>
        <c:scaling>
          <c:orientation val="minMax"/>
        </c:scaling>
        <c:delete val="1"/>
        <c:axPos val="l"/>
        <c:numFmt formatCode="_(&quot;$&quot;* #,##0.0_);_(&quot;$&quot;* \(#,##0.0\);_(&quot;$&quot;* &quot;-&quot;??_);_(@_)" sourceLinked="1"/>
        <c:majorTickMark val="none"/>
        <c:tickLblPos val="none"/>
        <c:crossAx val="139904896"/>
        <c:crosses val="autoZero"/>
        <c:crossBetween val="between"/>
      </c:valAx>
    </c:plotArea>
    <c:legend>
      <c:legendPos val="t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Box office gross ($B)</a:t>
            </a:r>
            <a:endParaRPr lang="en-US" dirty="0" smtClean="0">
              <a:effectLst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_("$"* #,##0.0_);_("$"* \(#,##0.0\);_("$"* "-"??_);_(@_)</c:formatCode>
                <c:ptCount val="5"/>
                <c:pt idx="0">
                  <c:v>16.600000000000001</c:v>
                </c:pt>
                <c:pt idx="1">
                  <c:v>18.100000000000001</c:v>
                </c:pt>
                <c:pt idx="2">
                  <c:v>18.8</c:v>
                </c:pt>
                <c:pt idx="3">
                  <c:v>21</c:v>
                </c:pt>
                <c:pt idx="4">
                  <c:v>22.4</c:v>
                </c:pt>
              </c:numCache>
            </c:numRef>
          </c:val>
        </c:ser>
        <c:dLbls>
          <c:showVal val="1"/>
        </c:dLbls>
        <c:overlap val="-25"/>
        <c:axId val="149511552"/>
        <c:axId val="154883200"/>
      </c:barChart>
      <c:catAx>
        <c:axId val="149511552"/>
        <c:scaling>
          <c:orientation val="minMax"/>
        </c:scaling>
        <c:axPos val="b"/>
        <c:numFmt formatCode="General" sourceLinked="1"/>
        <c:majorTickMark val="none"/>
        <c:tickLblPos val="nextTo"/>
        <c:crossAx val="154883200"/>
        <c:crosses val="autoZero"/>
        <c:auto val="1"/>
        <c:lblAlgn val="ctr"/>
        <c:lblOffset val="100"/>
      </c:catAx>
      <c:valAx>
        <c:axId val="154883200"/>
        <c:scaling>
          <c:orientation val="minMax"/>
        </c:scaling>
        <c:delete val="1"/>
        <c:axPos val="l"/>
        <c:numFmt formatCode="_(&quot;$&quot;* #,##0.0_);_(&quot;$&quot;* \(#,##0.0\);_(&quot;$&quot;* &quot;-&quot;??_);_(@_)" sourceLinked="1"/>
        <c:majorTickMark val="none"/>
        <c:tickLblPos val="none"/>
        <c:crossAx val="149511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Worldwide </a:t>
            </a:r>
            <a:r>
              <a:rPr lang="en-US" sz="1800" dirty="0" smtClean="0"/>
              <a:t>spend on </a:t>
            </a:r>
            <a:r>
              <a:rPr lang="en-US" sz="1800" dirty="0"/>
              <a:t>physical home video </a:t>
            </a:r>
            <a:r>
              <a:rPr lang="en-US" sz="1800" dirty="0" smtClean="0"/>
              <a:t>($B)</a:t>
            </a:r>
            <a:endParaRPr lang="en-US" sz="1800" dirty="0"/>
          </a:p>
        </c:rich>
      </c:tx>
      <c:layout>
        <c:manualLayout>
          <c:xMode val="edge"/>
          <c:yMode val="edge"/>
          <c:x val="0.12577111050773826"/>
          <c:y val="0"/>
        </c:manualLayout>
      </c:layout>
      <c:spPr>
        <a:noFill/>
      </c:spPr>
    </c:title>
    <c:plotArea>
      <c:layout>
        <c:manualLayout>
          <c:layoutTarget val="inner"/>
          <c:xMode val="edge"/>
          <c:yMode val="edge"/>
          <c:x val="8.0268199233716475E-2"/>
          <c:y val="0.18207831325301205"/>
          <c:w val="0.89865900383141761"/>
          <c:h val="0.63019329285646541"/>
        </c:manualLayout>
      </c:layout>
      <c:barChart>
        <c:barDir val="col"/>
        <c:grouping val="stacked"/>
        <c:ser>
          <c:idx val="0"/>
          <c:order val="0"/>
          <c:tx>
            <c:strRef>
              <c:f>Sheet1!$A$3</c:f>
              <c:strCache>
                <c:ptCount val="1"/>
                <c:pt idx="0">
                  <c:v>Sell-through</c:v>
                </c:pt>
              </c:strCache>
            </c:strRef>
          </c:tx>
          <c:dLbls>
            <c:numFmt formatCode="&quot;$&quot;#,##0.0" sourceLinked="0"/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Sheet1!$B$3:$I$3</c:f>
              <c:numCache>
                <c:formatCode>\ #,##0.0_-;#,##0.0_-;* ""_-;@_-</c:formatCode>
                <c:ptCount val="8"/>
                <c:pt idx="0">
                  <c:v>30.417004325000004</c:v>
                </c:pt>
                <c:pt idx="1">
                  <c:v>31.751543457</c:v>
                </c:pt>
                <c:pt idx="2" formatCode="#,##0.0;[Red]\-#,##0.0">
                  <c:v>32.324877087999994</c:v>
                </c:pt>
                <c:pt idx="3" formatCode="#,##0.0;[Red]\-#,##0.0">
                  <c:v>32.929964704</c:v>
                </c:pt>
                <c:pt idx="4" formatCode="#,##0.0;[Red]\-#,##0.0">
                  <c:v>31.755108784000001</c:v>
                </c:pt>
                <c:pt idx="5" formatCode="#,##0.0;[Red]\-#,##0.0">
                  <c:v>27.970174501000002</c:v>
                </c:pt>
                <c:pt idx="6" formatCode="#,##0.0;[Red]\-#,##0.0">
                  <c:v>26.553250623000004</c:v>
                </c:pt>
                <c:pt idx="7" formatCode="#,##0.0;[Red]\-#,##0.0">
                  <c:v>25.591910324000004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Rental</c:v>
                </c:pt>
              </c:strCache>
            </c:strRef>
          </c:tx>
          <c:dLbls>
            <c:numFmt formatCode="&quot;$&quot;#,##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Sheet1!$B$2:$I$2</c:f>
              <c:numCache>
                <c:formatCode>\ #,##0.00_-;#,##0.00_-;* ""_-;@_-</c:formatCode>
                <c:ptCount val="8"/>
                <c:pt idx="0" formatCode="\ #,##0.0_-;#,##0.0_-;* &quot;&quot;_-;@_-">
                  <c:v>11.232976871</c:v>
                </c:pt>
                <c:pt idx="1">
                  <c:v>15.975489048000004</c:v>
                </c:pt>
                <c:pt idx="2">
                  <c:v>15.317051127999999</c:v>
                </c:pt>
                <c:pt idx="3">
                  <c:v>14.972314914000002</c:v>
                </c:pt>
                <c:pt idx="4">
                  <c:v>14.369424720000003</c:v>
                </c:pt>
                <c:pt idx="5">
                  <c:v>12.830542088000001</c:v>
                </c:pt>
                <c:pt idx="6">
                  <c:v>11.850709807000003</c:v>
                </c:pt>
                <c:pt idx="7">
                  <c:v>11.380979252000001</c:v>
                </c:pt>
              </c:numCache>
            </c:numRef>
          </c:val>
        </c:ser>
        <c:dLbls/>
        <c:gapWidth val="70"/>
        <c:overlap val="100"/>
        <c:axId val="149476864"/>
        <c:axId val="149478400"/>
      </c:barChart>
      <c:lineChart>
        <c:grouping val="standard"/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&quot;$&quot;#,##0.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Sheet1!$B$4:$I$4</c:f>
              <c:numCache>
                <c:formatCode>\ #,##0.0_-;#,##0.0_-;* ""_-;@_-</c:formatCode>
                <c:ptCount val="8"/>
                <c:pt idx="0">
                  <c:v>41.649981195999999</c:v>
                </c:pt>
                <c:pt idx="1">
                  <c:v>47.727032505000011</c:v>
                </c:pt>
                <c:pt idx="2">
                  <c:v>47.641928216000004</c:v>
                </c:pt>
                <c:pt idx="3">
                  <c:v>47.902279618000001</c:v>
                </c:pt>
                <c:pt idx="4">
                  <c:v>46.124533504000006</c:v>
                </c:pt>
                <c:pt idx="5">
                  <c:v>40.800716589000004</c:v>
                </c:pt>
                <c:pt idx="6">
                  <c:v>38.403960429999998</c:v>
                </c:pt>
                <c:pt idx="7">
                  <c:v>36.972889575999993</c:v>
                </c:pt>
              </c:numCache>
            </c:numRef>
          </c:val>
        </c:ser>
        <c:dLbls/>
        <c:marker val="1"/>
        <c:axId val="149476864"/>
        <c:axId val="149478400"/>
      </c:lineChart>
      <c:catAx>
        <c:axId val="149476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9478400"/>
        <c:crosses val="autoZero"/>
        <c:auto val="1"/>
        <c:lblAlgn val="ctr"/>
        <c:lblOffset val="100"/>
      </c:catAx>
      <c:valAx>
        <c:axId val="149478400"/>
        <c:scaling>
          <c:orientation val="minMax"/>
        </c:scaling>
        <c:axPos val="l"/>
        <c:numFmt formatCode="&quot;$&quot;#,##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9476864"/>
        <c:crosses val="autoZero"/>
        <c:crossBetween val="between"/>
        <c:majorUnit val="10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815548918454161"/>
          <c:y val="0.92458969737216579"/>
          <c:w val="0.58256704980842899"/>
          <c:h val="5.8059956360876561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fld id="{4935F03B-5C06-4DD2-8785-537230824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37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fld id="{68406AF1-A02C-4C7B-B9DE-F57E8EB35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76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D6726-970B-468D-A22C-FD021F8C013C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306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A15E1-56CD-4982-8AC9-1C54B51173B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6AAD4-8C41-4C15-B7D5-919332F4F9B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4320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087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959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DDFD2-C9CD-4606-AC9D-73599AF23A7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9595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80F9E-FE0C-4000-98E5-283367CD9FB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50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0C71C-71EC-4DAE-907E-EA1F20D9BD83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marL="0" indent="0" defTabSz="911225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50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80F9E-FE0C-4000-98E5-283367CD9FB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135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135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0820C-5BCB-4D60-810C-5C0A7820FFBE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buClr>
                <a:schemeClr val="hlink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81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DDFD2-C9CD-4606-AC9D-73599AF23A7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44A06-33F2-4DD7-83BD-C549C866CF0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marL="0" indent="0" defTabSz="911225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buClr>
                <a:schemeClr val="hlink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814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41E7D-BC5F-4EE4-9191-6BEC3052D627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lnSpc>
                <a:spcPct val="11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8400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06C9C-AF51-4105-B981-19A869EB5F7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06C9C-AF51-4105-B981-19A869EB5F76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06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06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999B3-B06F-4E10-9364-1D64D19E824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70140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B2017-9430-40FF-A5C1-EE90263DB791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1D35-0A14-4F77-96C2-001F1FD8D7B3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7895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0400F-8CA5-46D9-875B-14CF84946CB6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0400F-8CA5-46D9-875B-14CF84946CB6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34764-D2C8-46CD-A82B-9F9969415D0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81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42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06C9C-AF51-4105-B981-19A869EB5F7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571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-120649" y="1274762"/>
            <a:ext cx="3313112" cy="3071813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079750" y="552450"/>
            <a:ext cx="6057900" cy="2590800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3816" y="0"/>
              </a:cxn>
              <a:cxn ang="0">
                <a:pos x="3816" y="496"/>
              </a:cxn>
              <a:cxn ang="0">
                <a:pos x="0" y="1632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6" descr="logo outl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076575" y="6032500"/>
            <a:ext cx="1889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3457575"/>
            <a:ext cx="5541962" cy="908050"/>
          </a:xfrm>
        </p:spPr>
        <p:txBody>
          <a:bodyPr lIns="36000" t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2288" y="4354513"/>
            <a:ext cx="5541962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itchFamily="34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7/11/2012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8988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7/11/2012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7/11/2012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4177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8088"/>
            <a:ext cx="404177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8234362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748088"/>
            <a:ext cx="823436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00025"/>
            <a:ext cx="8235950" cy="573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881063"/>
            <a:ext cx="20574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881063"/>
            <a:ext cx="6024562" cy="524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4855739D-3C53-486F-B6A7-4954CF255E99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2758" name="Line 6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2759" name="Line 7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2760" name="Line 8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4584" name="Picture 9" descr="logo outline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2762" name="Rectangle 10"/>
          <p:cNvSpPr>
            <a:spLocks noChangeArrowheads="1"/>
          </p:cNvSpPr>
          <p:nvPr/>
        </p:nvSpPr>
        <p:spPr bwMode="auto">
          <a:xfrm>
            <a:off x="35814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Filmed entertainment</a:t>
            </a:r>
          </a:p>
          <a:p>
            <a:pPr algn="l" eaLnBrk="1" hangingPunct="1">
              <a:defRPr/>
            </a:pPr>
            <a:endParaRPr lang="en-US" sz="1100" dirty="0"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2pPr>
      <a:lvl3pPr marL="1081088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chemeClr val="tx1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1484804" name="Line 4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5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6" name="Line 6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7" name="Rectangle 7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4808" name="Rectangle 8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922ECDA7-72FF-4322-BD5C-E0C1537C2E09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pic>
        <p:nvPicPr>
          <p:cNvPr id="25609" name="Picture 9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343025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8811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4177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8749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33321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7893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42465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5828" name="Line 4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29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30" name="Line 6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31" name="Rectangle 7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5832" name="Rectangle 8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71933414-B5C1-4763-831A-E2239FA2F9A7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1485833" name="Rectangle 9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pic>
        <p:nvPicPr>
          <p:cNvPr id="26634" name="Picture 10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11113" indent="-1111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52425" indent="-33972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400">
          <a:solidFill>
            <a:schemeClr val="tx1"/>
          </a:solidFill>
          <a:latin typeface="+mn-lt"/>
        </a:defRPr>
      </a:lvl2pPr>
      <a:lvl3pPr marL="7127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3pPr>
      <a:lvl4pPr marL="10715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chemeClr val="tx1"/>
          </a:solidFill>
          <a:latin typeface="+mn-lt"/>
        </a:defRPr>
      </a:lvl4pPr>
      <a:lvl5pPr marL="1431925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5pPr>
      <a:lvl6pPr marL="18891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3463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28035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2607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ChangeArrowheads="1"/>
          </p:cNvSpPr>
          <p:nvPr/>
        </p:nvSpPr>
        <p:spPr bwMode="auto">
          <a:xfrm>
            <a:off x="2781300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6851" name="Rectangle 3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32E2CBDC-D9A2-44CD-8F3A-D131A8224E6B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1486852" name="Line 4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6853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881063"/>
            <a:ext cx="82343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7655" name="Picture 7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nes11_crop_sub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438" y="1046163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7876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8677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1deg_grey_1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5050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8900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9701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9923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0724" name="Picture 4" descr="lines11_fade1_grey_crop_sub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5050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0947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90948" name="Freeform 4"/>
          <p:cNvSpPr>
            <a:spLocks/>
          </p:cNvSpPr>
          <p:nvPr/>
        </p:nvSpPr>
        <p:spPr bwMode="auto">
          <a:xfrm>
            <a:off x="455613" y="1039813"/>
            <a:ext cx="8253412" cy="519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70" y="0"/>
              </a:cxn>
              <a:cxn ang="0">
                <a:pos x="4535" y="3266"/>
              </a:cxn>
              <a:cxn ang="0">
                <a:pos x="0" y="3266"/>
              </a:cxn>
              <a:cxn ang="0">
                <a:pos x="0" y="0"/>
              </a:cxn>
            </a:cxnLst>
            <a:rect l="0" t="0" r="r" b="b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1749" name="Picture 5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Yellow fill divider</a:t>
            </a:r>
          </a:p>
        </p:txBody>
      </p:sp>
      <p:sp>
        <p:nvSpPr>
          <p:cNvPr id="1491971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91972" name="Freeform 4"/>
          <p:cNvSpPr>
            <a:spLocks noChangeAspect="1"/>
          </p:cNvSpPr>
          <p:nvPr/>
        </p:nvSpPr>
        <p:spPr bwMode="auto">
          <a:xfrm>
            <a:off x="444500" y="1054100"/>
            <a:ext cx="8242300" cy="5194300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0" y="3272"/>
              </a:cxn>
              <a:cxn ang="0">
                <a:pos x="5192" y="3272"/>
              </a:cxn>
              <a:cxn ang="0">
                <a:pos x="5192" y="0"/>
              </a:cxn>
              <a:cxn ang="0">
                <a:pos x="632" y="0"/>
              </a:cxn>
            </a:cxnLst>
            <a:rect l="0" t="0" r="r" b="b"/>
            <a:pathLst>
              <a:path w="5192" h="3272">
                <a:moveTo>
                  <a:pt x="632" y="0"/>
                </a:moveTo>
                <a:lnTo>
                  <a:pt x="0" y="3272"/>
                </a:lnTo>
                <a:lnTo>
                  <a:pt x="5192" y="3272"/>
                </a:lnTo>
                <a:lnTo>
                  <a:pt x="5192" y="0"/>
                </a:lnTo>
                <a:lnTo>
                  <a:pt x="632" y="0"/>
                </a:lnTo>
                <a:close/>
              </a:path>
            </a:pathLst>
          </a:custGeom>
          <a:solidFill>
            <a:srgbClr val="FFD2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2773" name="Picture 5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officemojo.com/yearly/chart/?yr=2012&amp;p=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0.xml"/><Relationship Id="rId6" Type="http://schemas.openxmlformats.org/officeDocument/2006/relationships/chart" Target="../charts/chart2.xml"/><Relationship Id="rId5" Type="http://schemas.openxmlformats.org/officeDocument/2006/relationships/hyperlink" Target="http://www.boxofficemojo.com/studio/?view=parent&amp;view2=yearly&amp;yr=2011&amp;p=.htm" TargetMode="External"/><Relationship Id="rId4" Type="http://schemas.openxmlformats.org/officeDocument/2006/relationships/hyperlink" Target="http://www.boxofficemojo.com/studio/?view=parent&amp;view2=yearly&amp;yr=2012&amp;p=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officemojo.com/yearly/chart/?yr=2012&amp;p=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Filmed Entertainment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Industry introduction and overview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films of 2011 – domestic vs int’l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209569"/>
              </p:ext>
            </p:extLst>
          </p:nvPr>
        </p:nvGraphicFramePr>
        <p:xfrm>
          <a:off x="762000" y="1447800"/>
          <a:ext cx="8077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828800"/>
                <a:gridCol w="1524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WW</a:t>
                      </a:r>
                      <a:r>
                        <a:rPr lang="en-US" baseline="0" dirty="0" smtClean="0"/>
                        <a:t> gross ($M)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 gross ($M)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 vs Int’l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Harry Potter and the Deathly Hallows Part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$1,328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$381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/ 71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Transformers: Dark of the Moon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1,123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r>
                        <a:rPr lang="en-US" sz="1600" baseline="0" dirty="0" smtClean="0"/>
                        <a:t> / 69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Pirates of the Caribbean: On Stranger Tides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1,044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 / 77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Twilight: Breaking Dawn Part 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/</a:t>
                      </a:r>
                      <a:r>
                        <a:rPr lang="en-US" sz="1600" baseline="0" dirty="0" smtClean="0"/>
                        <a:t> 60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Mission: Impossible</a:t>
                      </a:r>
                      <a:r>
                        <a:rPr lang="en-US" sz="1600" b="1" baseline="0" dirty="0" smtClean="0"/>
                        <a:t> – Ghost Protocol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 / 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Fast Five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 / 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Hangover Part II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 / 56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Cars 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 / 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Sherlock Holmes: A Game of Shadows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 /</a:t>
                      </a:r>
                      <a:r>
                        <a:rPr lang="en-US" sz="1600" baseline="0" dirty="0" smtClean="0"/>
                        <a:t> 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Rise of the Planet</a:t>
                      </a:r>
                      <a:r>
                        <a:rPr lang="en-US" sz="1600" b="1" baseline="0" dirty="0" smtClean="0"/>
                        <a:t> of the Apes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 / 63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324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http://www.boxofficemojo.com/yearly/chart/?</a:t>
            </a:r>
            <a:r>
              <a:rPr lang="en-US" sz="1000" dirty="0" smtClean="0">
                <a:hlinkClick r:id="rId3"/>
              </a:rPr>
              <a:t>yr=2011&amp;p</a:t>
            </a:r>
            <a:r>
              <a:rPr lang="en-US" sz="1000" dirty="0">
                <a:hlinkClick r:id="rId3"/>
              </a:rPr>
              <a:t>=.</a:t>
            </a:r>
            <a:r>
              <a:rPr lang="en-US" sz="1000" dirty="0" smtClean="0">
                <a:hlinkClick r:id="rId3"/>
              </a:rPr>
              <a:t>htm</a:t>
            </a:r>
            <a:endParaRPr lang="en-US" sz="1000" dirty="0" smtClean="0"/>
          </a:p>
          <a:p>
            <a:pPr algn="l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252114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a film or TV show get made?</a:t>
            </a:r>
            <a:br>
              <a:rPr lang="en-US" dirty="0" smtClean="0"/>
            </a:br>
            <a:r>
              <a:rPr lang="en-US" sz="2400" dirty="0" smtClean="0"/>
              <a:t>(The production process)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2242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86075"/>
            <a:ext cx="4648200" cy="1143000"/>
          </a:xfrm>
          <a:prstGeom prst="rect">
            <a:avLst/>
          </a:prstGeom>
          <a:solidFill>
            <a:schemeClr val="accent1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81475"/>
            <a:ext cx="46482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00675"/>
            <a:ext cx="4648200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162425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392740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393950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510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004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1010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7721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5629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05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876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4234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5674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0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159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16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5641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955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7788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56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1829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3863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05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32125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2242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86075"/>
            <a:ext cx="4648200" cy="11430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81475"/>
            <a:ext cx="4648200" cy="10668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00675"/>
            <a:ext cx="4648200" cy="9144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206875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437190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438400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954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448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545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81660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5629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05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876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4234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5674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0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159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16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5641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955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7788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56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1829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3863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05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rgbClr val="0CCA2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76575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31950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95600"/>
            <a:ext cx="4648200" cy="11430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91000"/>
            <a:ext cx="4648200" cy="10668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10200"/>
            <a:ext cx="4648200" cy="9144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171950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402265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403475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605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099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196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7816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681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84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9249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4122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556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5581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615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0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159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16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5641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955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7788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56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1829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3863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05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rgbClr val="0CCA2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41650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2242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86075"/>
            <a:ext cx="4648200" cy="11430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81475"/>
            <a:ext cx="4648200" cy="10668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00675"/>
            <a:ext cx="4648200" cy="914400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206875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437190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438400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954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4487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545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81660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681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84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9249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4122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556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5581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615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674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864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870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6154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10227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4411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8300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969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1829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3863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05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/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rgbClr val="0CCA2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76575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3"/>
          <p:cNvSpPr>
            <a:spLocks noChangeArrowheads="1"/>
          </p:cNvSpPr>
          <p:nvPr/>
        </p:nvSpPr>
        <p:spPr bwMode="auto">
          <a:xfrm>
            <a:off x="3886200" y="162242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3011" name="Rectangle 44"/>
          <p:cNvSpPr>
            <a:spLocks noChangeArrowheads="1"/>
          </p:cNvSpPr>
          <p:nvPr/>
        </p:nvSpPr>
        <p:spPr bwMode="auto">
          <a:xfrm>
            <a:off x="3886200" y="2886075"/>
            <a:ext cx="4648200" cy="11430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5"/>
          <p:cNvSpPr>
            <a:spLocks noChangeArrowheads="1"/>
          </p:cNvSpPr>
          <p:nvPr/>
        </p:nvSpPr>
        <p:spPr bwMode="auto">
          <a:xfrm>
            <a:off x="3886200" y="4181475"/>
            <a:ext cx="4648200" cy="10668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3" name="Rectangle 46"/>
          <p:cNvSpPr>
            <a:spLocks noChangeArrowheads="1"/>
          </p:cNvSpPr>
          <p:nvPr/>
        </p:nvSpPr>
        <p:spPr bwMode="auto">
          <a:xfrm>
            <a:off x="3886200" y="5400675"/>
            <a:ext cx="46482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687388" y="5676900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85800" y="3260725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14388" y="3451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 rot="5400000">
            <a:off x="1346200" y="4162425"/>
            <a:ext cx="355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685800" y="4457700"/>
            <a:ext cx="1727200" cy="7239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15128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Principal Photography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685800" y="1622425"/>
            <a:ext cx="1727200" cy="723900"/>
          </a:xfrm>
          <a:prstGeom prst="rect">
            <a:avLst/>
          </a:prstGeom>
          <a:solidFill>
            <a:srgbClr val="FFCD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762001" y="177482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Development/ Packaging</a:t>
            </a: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812800" y="5813425"/>
            <a:ext cx="147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3023" name="AutoShape 12"/>
          <p:cNvSpPr>
            <a:spLocks noChangeArrowheads="1"/>
          </p:cNvSpPr>
          <p:nvPr/>
        </p:nvSpPr>
        <p:spPr bwMode="auto">
          <a:xfrm rot="5400000">
            <a:off x="1335088" y="5392740"/>
            <a:ext cx="377824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4" name="AutoShape 13"/>
          <p:cNvSpPr>
            <a:spLocks noChangeArrowheads="1"/>
          </p:cNvSpPr>
          <p:nvPr/>
        </p:nvSpPr>
        <p:spPr bwMode="auto">
          <a:xfrm rot="5400000">
            <a:off x="1362075" y="2393950"/>
            <a:ext cx="32385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AutoShape 14"/>
          <p:cNvSpPr>
            <a:spLocks noChangeArrowheads="1"/>
          </p:cNvSpPr>
          <p:nvPr/>
        </p:nvSpPr>
        <p:spPr bwMode="auto">
          <a:xfrm>
            <a:off x="2641600" y="18510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6" name="AutoShape 15"/>
          <p:cNvSpPr>
            <a:spLocks noChangeArrowheads="1"/>
          </p:cNvSpPr>
          <p:nvPr/>
        </p:nvSpPr>
        <p:spPr bwMode="auto">
          <a:xfrm>
            <a:off x="2641600" y="3400425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7" name="AutoShape 16"/>
          <p:cNvSpPr>
            <a:spLocks noChangeArrowheads="1"/>
          </p:cNvSpPr>
          <p:nvPr/>
        </p:nvSpPr>
        <p:spPr bwMode="auto">
          <a:xfrm>
            <a:off x="2641600" y="461010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8" name="AutoShape 17"/>
          <p:cNvSpPr>
            <a:spLocks noChangeArrowheads="1"/>
          </p:cNvSpPr>
          <p:nvPr/>
        </p:nvSpPr>
        <p:spPr bwMode="auto">
          <a:xfrm>
            <a:off x="2641600" y="5772150"/>
            <a:ext cx="939800" cy="355600"/>
          </a:xfrm>
          <a:prstGeom prst="rightArrow">
            <a:avLst>
              <a:gd name="adj1" fmla="val 50000"/>
              <a:gd name="adj2" fmla="val 66071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30" name="Rectangle 19"/>
          <p:cNvSpPr>
            <a:spLocks noChangeArrowheads="1"/>
          </p:cNvSpPr>
          <p:nvPr/>
        </p:nvSpPr>
        <p:spPr bwMode="auto">
          <a:xfrm>
            <a:off x="4183063" y="3037344"/>
            <a:ext cx="1681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Script Development</a:t>
            </a:r>
          </a:p>
        </p:txBody>
      </p:sp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6724650" y="2964319"/>
            <a:ext cx="1284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Crew Selection</a:t>
            </a:r>
          </a:p>
        </p:txBody>
      </p:sp>
      <p:sp>
        <p:nvSpPr>
          <p:cNvPr id="43032" name="Rectangle 21"/>
          <p:cNvSpPr>
            <a:spLocks noChangeArrowheads="1"/>
          </p:cNvSpPr>
          <p:nvPr/>
        </p:nvSpPr>
        <p:spPr bwMode="auto">
          <a:xfrm>
            <a:off x="4183063" y="3277056"/>
            <a:ext cx="9249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Design</a:t>
            </a:r>
          </a:p>
        </p:txBody>
      </p:sp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6724650" y="3204031"/>
            <a:ext cx="14122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Costume Design</a:t>
            </a:r>
          </a:p>
        </p:txBody>
      </p:sp>
      <p:sp>
        <p:nvSpPr>
          <p:cNvPr id="43034" name="Rectangle 23"/>
          <p:cNvSpPr>
            <a:spLocks noChangeArrowheads="1"/>
          </p:cNvSpPr>
          <p:nvPr/>
        </p:nvSpPr>
        <p:spPr bwMode="auto">
          <a:xfrm>
            <a:off x="4183063" y="3516769"/>
            <a:ext cx="6556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Casting</a:t>
            </a:r>
          </a:p>
        </p:txBody>
      </p:sp>
      <p:sp>
        <p:nvSpPr>
          <p:cNvPr id="43035" name="Rectangle 24"/>
          <p:cNvSpPr>
            <a:spLocks noChangeArrowheads="1"/>
          </p:cNvSpPr>
          <p:nvPr/>
        </p:nvSpPr>
        <p:spPr bwMode="auto">
          <a:xfrm>
            <a:off x="6724650" y="3443744"/>
            <a:ext cx="15581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Location Scouting</a:t>
            </a:r>
          </a:p>
        </p:txBody>
      </p:sp>
      <p:sp>
        <p:nvSpPr>
          <p:cNvPr id="43036" name="Rectangle 25"/>
          <p:cNvSpPr>
            <a:spLocks noChangeArrowheads="1"/>
          </p:cNvSpPr>
          <p:nvPr/>
        </p:nvSpPr>
        <p:spPr bwMode="auto">
          <a:xfrm>
            <a:off x="4183063" y="3778706"/>
            <a:ext cx="615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Budget</a:t>
            </a:r>
          </a:p>
        </p:txBody>
      </p:sp>
      <p:sp>
        <p:nvSpPr>
          <p:cNvPr id="43037" name="Rectangle 26"/>
          <p:cNvSpPr>
            <a:spLocks noChangeArrowheads="1"/>
          </p:cNvSpPr>
          <p:nvPr/>
        </p:nvSpPr>
        <p:spPr bwMode="auto">
          <a:xfrm>
            <a:off x="4183063" y="4240669"/>
            <a:ext cx="5674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Actors</a:t>
            </a:r>
          </a:p>
        </p:txBody>
      </p:sp>
      <p:sp>
        <p:nvSpPr>
          <p:cNvPr id="43038" name="Rectangle 27"/>
          <p:cNvSpPr>
            <a:spLocks noChangeArrowheads="1"/>
          </p:cNvSpPr>
          <p:nvPr/>
        </p:nvSpPr>
        <p:spPr bwMode="auto">
          <a:xfrm>
            <a:off x="6724650" y="4240669"/>
            <a:ext cx="8864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Producers</a:t>
            </a:r>
          </a:p>
        </p:txBody>
      </p:sp>
      <p:sp>
        <p:nvSpPr>
          <p:cNvPr id="43039" name="Rectangle 28"/>
          <p:cNvSpPr>
            <a:spLocks noChangeArrowheads="1"/>
          </p:cNvSpPr>
          <p:nvPr/>
        </p:nvSpPr>
        <p:spPr bwMode="auto">
          <a:xfrm>
            <a:off x="4183063" y="4502606"/>
            <a:ext cx="7870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Directors</a:t>
            </a:r>
          </a:p>
        </p:txBody>
      </p:sp>
      <p:sp>
        <p:nvSpPr>
          <p:cNvPr id="43040" name="Rectangle 29"/>
          <p:cNvSpPr>
            <a:spLocks noChangeArrowheads="1"/>
          </p:cNvSpPr>
          <p:nvPr/>
        </p:nvSpPr>
        <p:spPr bwMode="auto">
          <a:xfrm>
            <a:off x="6724650" y="4480381"/>
            <a:ext cx="6154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Writers</a:t>
            </a:r>
          </a:p>
        </p:txBody>
      </p:sp>
      <p:sp>
        <p:nvSpPr>
          <p:cNvPr id="43041" name="Rectangle 30"/>
          <p:cNvSpPr>
            <a:spLocks noChangeArrowheads="1"/>
          </p:cNvSpPr>
          <p:nvPr/>
        </p:nvSpPr>
        <p:spPr bwMode="auto">
          <a:xfrm>
            <a:off x="4183063" y="4715331"/>
            <a:ext cx="10227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Soundstage</a:t>
            </a:r>
          </a:p>
        </p:txBody>
      </p:sp>
      <p:sp>
        <p:nvSpPr>
          <p:cNvPr id="43042" name="Rectangle 31"/>
          <p:cNvSpPr>
            <a:spLocks noChangeArrowheads="1"/>
          </p:cNvSpPr>
          <p:nvPr/>
        </p:nvSpPr>
        <p:spPr bwMode="auto">
          <a:xfrm>
            <a:off x="6724650" y="4715331"/>
            <a:ext cx="14411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Set Construction</a:t>
            </a:r>
          </a:p>
        </p:txBody>
      </p:sp>
      <p:sp>
        <p:nvSpPr>
          <p:cNvPr id="43043" name="Rectangle 32"/>
          <p:cNvSpPr>
            <a:spLocks noChangeArrowheads="1"/>
          </p:cNvSpPr>
          <p:nvPr/>
        </p:nvSpPr>
        <p:spPr bwMode="auto">
          <a:xfrm>
            <a:off x="4183063" y="4955044"/>
            <a:ext cx="8300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Wardrobe</a:t>
            </a:r>
          </a:p>
        </p:txBody>
      </p:sp>
      <p:sp>
        <p:nvSpPr>
          <p:cNvPr id="43044" name="Rectangle 33"/>
          <p:cNvSpPr>
            <a:spLocks noChangeArrowheads="1"/>
          </p:cNvSpPr>
          <p:nvPr/>
        </p:nvSpPr>
        <p:spPr bwMode="auto">
          <a:xfrm>
            <a:off x="6724650" y="4955044"/>
            <a:ext cx="4969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Labor</a:t>
            </a:r>
          </a:p>
        </p:txBody>
      </p:sp>
      <p:sp>
        <p:nvSpPr>
          <p:cNvPr id="43045" name="Rectangle 34"/>
          <p:cNvSpPr>
            <a:spLocks noChangeArrowheads="1"/>
          </p:cNvSpPr>
          <p:nvPr/>
        </p:nvSpPr>
        <p:spPr bwMode="auto">
          <a:xfrm>
            <a:off x="4183063" y="5499556"/>
            <a:ext cx="10243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Film Editing</a:t>
            </a:r>
          </a:p>
        </p:txBody>
      </p:sp>
      <p:sp>
        <p:nvSpPr>
          <p:cNvPr id="43046" name="Rectangle 35"/>
          <p:cNvSpPr>
            <a:spLocks noChangeArrowheads="1"/>
          </p:cNvSpPr>
          <p:nvPr/>
        </p:nvSpPr>
        <p:spPr bwMode="auto">
          <a:xfrm>
            <a:off x="6724650" y="5477331"/>
            <a:ext cx="7245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Dubbing</a:t>
            </a:r>
          </a:p>
        </p:txBody>
      </p:sp>
      <p:sp>
        <p:nvSpPr>
          <p:cNvPr id="43047" name="Rectangle 36"/>
          <p:cNvSpPr>
            <a:spLocks noChangeArrowheads="1"/>
          </p:cNvSpPr>
          <p:nvPr/>
        </p:nvSpPr>
        <p:spPr bwMode="auto">
          <a:xfrm>
            <a:off x="4183063" y="5717044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Scoring</a:t>
            </a:r>
          </a:p>
        </p:txBody>
      </p:sp>
      <p:sp>
        <p:nvSpPr>
          <p:cNvPr id="43048" name="Rectangle 37"/>
          <p:cNvSpPr>
            <a:spLocks noChangeArrowheads="1"/>
          </p:cNvSpPr>
          <p:nvPr/>
        </p:nvSpPr>
        <p:spPr bwMode="auto">
          <a:xfrm>
            <a:off x="6724650" y="5717044"/>
            <a:ext cx="1272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Special Effects</a:t>
            </a:r>
          </a:p>
        </p:txBody>
      </p:sp>
      <p:sp>
        <p:nvSpPr>
          <p:cNvPr id="43049" name="Rectangle 38"/>
          <p:cNvSpPr>
            <a:spLocks noChangeArrowheads="1"/>
          </p:cNvSpPr>
          <p:nvPr/>
        </p:nvSpPr>
        <p:spPr bwMode="auto">
          <a:xfrm>
            <a:off x="4183063" y="5956756"/>
            <a:ext cx="14971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Titles and Credits</a:t>
            </a:r>
          </a:p>
        </p:txBody>
      </p:sp>
      <p:sp>
        <p:nvSpPr>
          <p:cNvPr id="43050" name="Rectangle 39"/>
          <p:cNvSpPr>
            <a:spLocks noChangeArrowheads="1"/>
          </p:cNvSpPr>
          <p:nvPr/>
        </p:nvSpPr>
        <p:spPr bwMode="auto">
          <a:xfrm>
            <a:off x="6724650" y="5956756"/>
            <a:ext cx="9842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/>
              <a:t>Soundtrack</a:t>
            </a:r>
          </a:p>
        </p:txBody>
      </p:sp>
      <p:sp>
        <p:nvSpPr>
          <p:cNvPr id="43051" name="Rectangle 40"/>
          <p:cNvSpPr>
            <a:spLocks noChangeArrowheads="1"/>
          </p:cNvSpPr>
          <p:nvPr/>
        </p:nvSpPr>
        <p:spPr bwMode="auto">
          <a:xfrm>
            <a:off x="5776151" y="1797506"/>
            <a:ext cx="81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Concepts</a:t>
            </a:r>
          </a:p>
        </p:txBody>
      </p:sp>
      <p:sp>
        <p:nvSpPr>
          <p:cNvPr id="43052" name="Rectangle 41"/>
          <p:cNvSpPr>
            <a:spLocks noChangeArrowheads="1"/>
          </p:cNvSpPr>
          <p:nvPr/>
        </p:nvSpPr>
        <p:spPr bwMode="auto">
          <a:xfrm>
            <a:off x="5275769" y="2002293"/>
            <a:ext cx="1700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Books, Screenplays</a:t>
            </a:r>
          </a:p>
        </p:txBody>
      </p:sp>
      <p:sp>
        <p:nvSpPr>
          <p:cNvPr id="43053" name="Rectangle 42"/>
          <p:cNvSpPr>
            <a:spLocks noChangeArrowheads="1"/>
          </p:cNvSpPr>
          <p:nvPr/>
        </p:nvSpPr>
        <p:spPr bwMode="auto">
          <a:xfrm>
            <a:off x="5843279" y="2230893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Rights</a:t>
            </a:r>
          </a:p>
        </p:txBody>
      </p:sp>
      <p:sp>
        <p:nvSpPr>
          <p:cNvPr id="43055" name="Rectangle 5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Film production:  Direct production costs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85800" y="2689225"/>
            <a:ext cx="1727200" cy="304800"/>
          </a:xfrm>
          <a:prstGeom prst="rect">
            <a:avLst/>
          </a:prstGeom>
          <a:solidFill>
            <a:srgbClr val="0CCA2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38200" y="2689225"/>
            <a:ext cx="147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Greenlighting</a:t>
            </a: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5400000">
            <a:off x="1409700" y="3032125"/>
            <a:ext cx="2286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production life cycle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578864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Concept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363968" y="1578864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Syndication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154168" y="1578864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Full</a:t>
            </a:r>
            <a:r>
              <a:rPr lang="en-US" sz="1600" dirty="0" smtClean="0"/>
              <a:t> </a:t>
            </a:r>
            <a:r>
              <a:rPr lang="en-US" sz="1600" b="1" dirty="0" smtClean="0"/>
              <a:t>Season</a:t>
            </a:r>
            <a:endParaRPr lang="en-US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923032" y="1578864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Pilots</a:t>
            </a:r>
            <a:endParaRPr lang="en-US" sz="1600" b="1" dirty="0"/>
          </a:p>
        </p:txBody>
      </p:sp>
      <p:sp>
        <p:nvSpPr>
          <p:cNvPr id="9" name="Right Arrow 8"/>
          <p:cNvSpPr/>
          <p:nvPr/>
        </p:nvSpPr>
        <p:spPr>
          <a:xfrm>
            <a:off x="2209800" y="1828800"/>
            <a:ext cx="685800" cy="548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678168" y="1828800"/>
            <a:ext cx="685800" cy="548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465320" y="1828800"/>
            <a:ext cx="685800" cy="548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514600"/>
            <a:ext cx="1866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1-hour </a:t>
            </a:r>
            <a:r>
              <a:rPr lang="en-US" sz="1400" dirty="0" smtClean="0"/>
              <a:t>series (dramas)</a:t>
            </a:r>
            <a:endParaRPr lang="en-US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30 min </a:t>
            </a:r>
            <a:r>
              <a:rPr lang="en-US" sz="1400" dirty="0" smtClean="0"/>
              <a:t>series (sit coms)</a:t>
            </a:r>
            <a:endParaRPr lang="en-US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TV Movies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Miniseries (8-12 hours)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25146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30+ pilots ordered for the start of each TV season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Introduce main themes and characters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&lt; 50% picked up for regular season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56988" y="2514600"/>
            <a:ext cx="20772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Sold to network for distribution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Typically 22 episodes/season (12 for cable series)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Avg production costs vary depending on format/talent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Episode fees increase 5-10% each year – higher if a hit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50-60% lose money during first few seasons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5146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Sold to TV stations and cable programmers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At least 60 episodes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Only 20% of new series make it to syndication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Typically for certain number of runs within 3-5 year period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720841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of TV production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3276600" cy="3581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Above the Line</a:t>
            </a:r>
          </a:p>
          <a:p>
            <a:r>
              <a:rPr lang="en-US" dirty="0" smtClean="0"/>
              <a:t>Rights acquisition</a:t>
            </a:r>
          </a:p>
          <a:p>
            <a:r>
              <a:rPr lang="en-US" dirty="0" smtClean="0"/>
              <a:t>Writers</a:t>
            </a:r>
          </a:p>
          <a:p>
            <a:r>
              <a:rPr lang="en-US" dirty="0" smtClean="0"/>
              <a:t>Stars</a:t>
            </a:r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Below the </a:t>
            </a: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 </a:t>
            </a:r>
            <a:endParaRPr lang="en-US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Crew</a:t>
            </a:r>
          </a:p>
          <a:p>
            <a:r>
              <a:rPr lang="en-US" dirty="0" smtClean="0"/>
              <a:t>Set decoration / construction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Hair/makeup</a:t>
            </a:r>
          </a:p>
          <a:p>
            <a:r>
              <a:rPr lang="en-US" dirty="0" smtClean="0"/>
              <a:t>Camera / cinematography</a:t>
            </a:r>
          </a:p>
          <a:p>
            <a:r>
              <a:rPr lang="en-US" dirty="0" smtClean="0"/>
              <a:t>Non-star talent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5410199"/>
            <a:ext cx="79629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“Negative costs”</a:t>
            </a:r>
          </a:p>
          <a:p>
            <a:pPr algn="ctr"/>
            <a:r>
              <a:rPr lang="en-US" dirty="0" smtClean="0"/>
              <a:t>Classified as “film inventory”, “production costs”,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62348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or TV production costs -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</a:t>
            </a:r>
          </a:p>
          <a:p>
            <a:pPr lvl="1"/>
            <a:r>
              <a:rPr lang="en-US" sz="2000" dirty="0" smtClean="0"/>
              <a:t>Allocated to films based on current period spending</a:t>
            </a:r>
          </a:p>
          <a:p>
            <a:pPr lvl="1"/>
            <a:r>
              <a:rPr lang="en-US" sz="2000" dirty="0" smtClean="0"/>
              <a:t>Beginning with principal photography through “answer print”</a:t>
            </a:r>
          </a:p>
          <a:p>
            <a:r>
              <a:rPr lang="en-US" dirty="0" smtClean="0"/>
              <a:t>Overhead</a:t>
            </a:r>
          </a:p>
          <a:p>
            <a:pPr lvl="1"/>
            <a:r>
              <a:rPr lang="en-US" sz="2000" dirty="0" smtClean="0"/>
              <a:t>Allocated to films based on current period spending</a:t>
            </a:r>
          </a:p>
          <a:p>
            <a:pPr lvl="1"/>
            <a:r>
              <a:rPr lang="en-US" sz="2000" dirty="0" smtClean="0"/>
              <a:t>Departments/individuals with “exclusive or significant” responsibility for production</a:t>
            </a:r>
          </a:p>
          <a:p>
            <a:pPr lvl="1"/>
            <a:r>
              <a:rPr lang="en-US" sz="2000" dirty="0" smtClean="0"/>
              <a:t>Beginning with principal photography through “answer print”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329061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Agenda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229600" cy="4216539"/>
          </a:xfrm>
          <a:noFill/>
        </p:spPr>
        <p:txBody>
          <a:bodyPr lIns="91440" tIns="45720" rIns="91440" bIns="45720">
            <a:spAutoFit/>
          </a:bodyPr>
          <a:lstStyle/>
          <a:p>
            <a:r>
              <a:rPr lang="en-US" sz="2800" dirty="0"/>
              <a:t>Who are the players?</a:t>
            </a:r>
          </a:p>
          <a:p>
            <a:r>
              <a:rPr lang="en-US" sz="2800" dirty="0"/>
              <a:t>How does a film or TV show get made?</a:t>
            </a:r>
          </a:p>
          <a:p>
            <a:r>
              <a:rPr lang="en-US" sz="2800" dirty="0"/>
              <a:t>How </a:t>
            </a:r>
            <a:r>
              <a:rPr lang="en-US" sz="2800" dirty="0" smtClean="0"/>
              <a:t>are films and TV shows distributed?</a:t>
            </a:r>
          </a:p>
          <a:p>
            <a:pPr lvl="1"/>
            <a:r>
              <a:rPr lang="en-US" sz="2400" dirty="0" smtClean="0"/>
              <a:t>Markets</a:t>
            </a:r>
          </a:p>
          <a:p>
            <a:pPr lvl="1"/>
            <a:r>
              <a:rPr lang="en-US" sz="2400" dirty="0" smtClean="0"/>
              <a:t>Market &amp; advertising a film</a:t>
            </a:r>
          </a:p>
          <a:p>
            <a:pPr lvl="1"/>
            <a:r>
              <a:rPr lang="en-US" sz="2400" dirty="0" smtClean="0"/>
              <a:t>Theatrical distribution</a:t>
            </a:r>
          </a:p>
          <a:p>
            <a:pPr lvl="1"/>
            <a:r>
              <a:rPr lang="en-US" sz="2400" dirty="0" smtClean="0"/>
              <a:t>Home entertainment</a:t>
            </a:r>
          </a:p>
          <a:p>
            <a:pPr lvl="1"/>
            <a:r>
              <a:rPr lang="en-US" sz="2400" dirty="0" smtClean="0"/>
              <a:t>Television distribution</a:t>
            </a:r>
          </a:p>
          <a:p>
            <a:pPr lvl="1"/>
            <a:r>
              <a:rPr lang="en-US" sz="2400" dirty="0" smtClean="0"/>
              <a:t>Licensing &amp; merchandising</a:t>
            </a:r>
            <a:endParaRPr lang="en-US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Forming partnerships with investors (non-film companies) to share risk</a:t>
            </a:r>
          </a:p>
          <a:p>
            <a:r>
              <a:rPr lang="en-US" dirty="0" smtClean="0"/>
              <a:t>Splitting production and marketing roles (co-productions)</a:t>
            </a:r>
          </a:p>
          <a:p>
            <a:r>
              <a:rPr lang="en-US" dirty="0" smtClean="0"/>
              <a:t>Sharing risk with key talent (participation agreements)</a:t>
            </a:r>
          </a:p>
          <a:p>
            <a:r>
              <a:rPr lang="en-US" dirty="0" smtClean="0"/>
              <a:t>Tax incentives – other countries or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686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films and TV shows distributed?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Theatrical</a:t>
            </a:r>
          </a:p>
          <a:p>
            <a:r>
              <a:rPr lang="en-US" dirty="0" smtClean="0"/>
              <a:t>Home entertainment</a:t>
            </a:r>
          </a:p>
          <a:p>
            <a:r>
              <a:rPr lang="en-US" dirty="0" smtClean="0"/>
              <a:t>Pay-per-view (PPV) / Video on </a:t>
            </a:r>
          </a:p>
          <a:p>
            <a:pPr marL="800100" lvl="2" indent="0">
              <a:buNone/>
            </a:pPr>
            <a:r>
              <a:rPr lang="en-US" sz="3200" dirty="0" smtClean="0"/>
              <a:t>Demand (VOD)</a:t>
            </a:r>
          </a:p>
          <a:p>
            <a:r>
              <a:rPr lang="en-US" dirty="0" smtClean="0"/>
              <a:t>Pay TV</a:t>
            </a:r>
          </a:p>
          <a:p>
            <a:r>
              <a:rPr lang="en-US" dirty="0" smtClean="0"/>
              <a:t>Network / free TV</a:t>
            </a:r>
          </a:p>
          <a:p>
            <a:r>
              <a:rPr lang="en-US" dirty="0" smtClean="0"/>
              <a:t>Syndicated TV</a:t>
            </a:r>
          </a:p>
          <a:p>
            <a:r>
              <a:rPr lang="en-US" dirty="0" smtClean="0"/>
              <a:t>Merchandising / licensing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524000"/>
            <a:ext cx="677108" cy="403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Digital  </a:t>
            </a:r>
            <a:r>
              <a:rPr lang="en-US" sz="3200" dirty="0" smtClean="0"/>
              <a:t>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168720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 flipH="1">
            <a:off x="685800" y="1143000"/>
            <a:ext cx="11113" cy="474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685800" y="5865813"/>
            <a:ext cx="7423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V="1">
            <a:off x="2854325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962400" y="5638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7054850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182721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264400" y="5915025"/>
            <a:ext cx="715963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(months)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744663" y="5915025"/>
            <a:ext cx="2428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6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14763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18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6685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12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81501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30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V="1">
            <a:off x="602138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V="1">
            <a:off x="497363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85006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36</a:t>
            </a:r>
          </a:p>
        </p:txBody>
      </p:sp>
      <p:sp>
        <p:nvSpPr>
          <p:cNvPr id="1560592" name="Text Box 16"/>
          <p:cNvSpPr txBox="1">
            <a:spLocks noChangeArrowheads="1"/>
          </p:cNvSpPr>
          <p:nvPr/>
        </p:nvSpPr>
        <p:spPr bwMode="auto">
          <a:xfrm>
            <a:off x="736600" y="5105400"/>
            <a:ext cx="939800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Theatrical</a:t>
            </a:r>
          </a:p>
        </p:txBody>
      </p:sp>
      <p:sp>
        <p:nvSpPr>
          <p:cNvPr id="1560593" name="Text Box 17"/>
          <p:cNvSpPr txBox="1">
            <a:spLocks noChangeArrowheads="1"/>
          </p:cNvSpPr>
          <p:nvPr/>
        </p:nvSpPr>
        <p:spPr bwMode="auto">
          <a:xfrm>
            <a:off x="1524000" y="3886200"/>
            <a:ext cx="5864225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Home Entertainment  (DVD, </a:t>
            </a:r>
            <a:r>
              <a:rPr lang="en-US" sz="1400" b="1" dirty="0" smtClean="0">
                <a:solidFill>
                  <a:srgbClr val="333399"/>
                </a:solidFill>
              </a:rPr>
              <a:t>Blu-ray)</a:t>
            </a:r>
            <a:endParaRPr lang="en-US" sz="1400" b="1" dirty="0">
              <a:solidFill>
                <a:srgbClr val="333399"/>
              </a:solidFill>
            </a:endParaRPr>
          </a:p>
        </p:txBody>
      </p:sp>
      <p:sp>
        <p:nvSpPr>
          <p:cNvPr id="1560594" name="Text Box 18"/>
          <p:cNvSpPr txBox="1">
            <a:spLocks noChangeArrowheads="1"/>
          </p:cNvSpPr>
          <p:nvPr/>
        </p:nvSpPr>
        <p:spPr bwMode="auto">
          <a:xfrm>
            <a:off x="6934200" y="1752600"/>
            <a:ext cx="1217613" cy="700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Free TV </a:t>
            </a:r>
          </a:p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(network &amp; syndicated)</a:t>
            </a:r>
          </a:p>
        </p:txBody>
      </p:sp>
      <p:sp>
        <p:nvSpPr>
          <p:cNvPr id="1560595" name="Text Box 19"/>
          <p:cNvSpPr txBox="1">
            <a:spLocks noChangeArrowheads="1"/>
          </p:cNvSpPr>
          <p:nvPr/>
        </p:nvSpPr>
        <p:spPr bwMode="auto">
          <a:xfrm>
            <a:off x="1524000" y="3200400"/>
            <a:ext cx="909638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 smtClean="0">
                <a:solidFill>
                  <a:srgbClr val="333399"/>
                </a:solidFill>
              </a:rPr>
              <a:t>PPV/VOD</a:t>
            </a:r>
            <a:endParaRPr lang="en-US" sz="1400" b="1" dirty="0">
              <a:solidFill>
                <a:srgbClr val="333399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8148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24</a:t>
            </a: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133826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1200150" y="5915025"/>
            <a:ext cx="2428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232886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190750" y="5915025"/>
            <a:ext cx="242888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9</a:t>
            </a:r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V="1">
            <a:off x="3406775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224213" y="5915025"/>
            <a:ext cx="40005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15</a:t>
            </a:r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V="1">
            <a:off x="4470400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2814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21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533876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27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6302375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33</a:t>
            </a:r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 flipV="1">
            <a:off x="547528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 flipV="1">
            <a:off x="650081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60609" name="Text Box 33"/>
          <p:cNvSpPr txBox="1">
            <a:spLocks noChangeArrowheads="1"/>
          </p:cNvSpPr>
          <p:nvPr/>
        </p:nvSpPr>
        <p:spPr bwMode="auto">
          <a:xfrm>
            <a:off x="2819400" y="2576512"/>
            <a:ext cx="4184650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Pay TV</a:t>
            </a:r>
          </a:p>
        </p:txBody>
      </p:sp>
      <p:sp>
        <p:nvSpPr>
          <p:cNvPr id="61475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Current release windows of a film</a:t>
            </a:r>
          </a:p>
        </p:txBody>
      </p:sp>
      <p:sp>
        <p:nvSpPr>
          <p:cNvPr id="1560612" name="Text Box 36"/>
          <p:cNvSpPr txBox="1">
            <a:spLocks noChangeArrowheads="1"/>
          </p:cNvSpPr>
          <p:nvPr/>
        </p:nvSpPr>
        <p:spPr bwMode="auto">
          <a:xfrm>
            <a:off x="762000" y="1219200"/>
            <a:ext cx="7467600" cy="319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r>
              <a:rPr lang="en-US" sz="1400" b="1" dirty="0">
                <a:solidFill>
                  <a:srgbClr val="333399"/>
                </a:solidFill>
              </a:rPr>
              <a:t>Licensing and Merchandising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7391400" y="3886200"/>
            <a:ext cx="1054608" cy="609600"/>
          </a:xfrm>
          <a:prstGeom prst="rightArrow">
            <a:avLst/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8165592" y="1752600"/>
            <a:ext cx="978408" cy="560832"/>
          </a:xfrm>
          <a:prstGeom prst="rightArrow">
            <a:avLst/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8153400" y="1066800"/>
            <a:ext cx="990600" cy="609600"/>
          </a:xfrm>
          <a:prstGeom prst="rightArrow">
            <a:avLst>
              <a:gd name="adj1" fmla="val 34314"/>
              <a:gd name="adj2" fmla="val 50000"/>
            </a:avLst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371600" y="4648200"/>
            <a:ext cx="6477000" cy="380999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r>
              <a:rPr lang="en-US" sz="1400" b="1" dirty="0">
                <a:solidFill>
                  <a:srgbClr val="333399"/>
                </a:solidFill>
              </a:rPr>
              <a:t>Digital Media</a:t>
            </a:r>
          </a:p>
        </p:txBody>
      </p:sp>
      <p:sp>
        <p:nvSpPr>
          <p:cNvPr id="41" name="Right Arrow 40"/>
          <p:cNvSpPr/>
          <p:nvPr/>
        </p:nvSpPr>
        <p:spPr bwMode="auto">
          <a:xfrm>
            <a:off x="7848600" y="4495800"/>
            <a:ext cx="990600" cy="685800"/>
          </a:xfrm>
          <a:prstGeom prst="rightArrow">
            <a:avLst>
              <a:gd name="adj1" fmla="val 34314"/>
              <a:gd name="adj2" fmla="val 50000"/>
            </a:avLst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92" grpId="0" animBg="1"/>
      <p:bldP spid="1560593" grpId="0" animBg="1"/>
      <p:bldP spid="1560594" grpId="0" animBg="1"/>
      <p:bldP spid="1560595" grpId="0" animBg="1"/>
      <p:bldP spid="1560609" grpId="0" animBg="1"/>
      <p:bldP spid="1560612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show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Cable</a:t>
            </a:r>
          </a:p>
          <a:p>
            <a:r>
              <a:rPr lang="en-US" dirty="0" smtClean="0"/>
              <a:t>Home entertainment</a:t>
            </a:r>
            <a:endParaRPr lang="en-US" sz="3200" dirty="0" smtClean="0"/>
          </a:p>
          <a:p>
            <a:r>
              <a:rPr lang="en-US" dirty="0" smtClean="0"/>
              <a:t>Syndicated TV</a:t>
            </a:r>
          </a:p>
          <a:p>
            <a:r>
              <a:rPr lang="en-US" dirty="0" smtClean="0"/>
              <a:t>New media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371600"/>
            <a:ext cx="677108" cy="3581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Digital  </a:t>
            </a:r>
            <a:r>
              <a:rPr lang="en-US" sz="3200" dirty="0" smtClean="0"/>
              <a:t>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4624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advertising a film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distribution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“Prints &amp; advertising” (P&amp;A), “exploitation”</a:t>
            </a:r>
          </a:p>
          <a:p>
            <a:pPr marL="0" indent="0">
              <a:buNone/>
            </a:pPr>
            <a:r>
              <a:rPr lang="en-US" dirty="0" smtClean="0"/>
              <a:t>Prints – film prints that are made and sent to theaters for projection on screen</a:t>
            </a:r>
          </a:p>
          <a:p>
            <a:pPr lvl="1"/>
            <a:r>
              <a:rPr lang="en-US" dirty="0" smtClean="0"/>
              <a:t>$2,500 - $4,000 per print</a:t>
            </a:r>
          </a:p>
          <a:p>
            <a:pPr lvl="1"/>
            <a:r>
              <a:rPr lang="en-US" dirty="0" smtClean="0"/>
              <a:t>1,500 – 4,000 prints at initial release</a:t>
            </a:r>
          </a:p>
          <a:p>
            <a:pPr lvl="1"/>
            <a:r>
              <a:rPr lang="en-US" dirty="0" smtClean="0"/>
              <a:t>Digital cheaper, but exhibitors slow to convert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263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distribution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28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Media: air time and print space costs</a:t>
            </a:r>
          </a:p>
          <a:p>
            <a:pPr lvl="2"/>
            <a:r>
              <a:rPr lang="en-US" dirty="0" smtClean="0"/>
              <a:t>TV and radio advertising time</a:t>
            </a:r>
          </a:p>
          <a:p>
            <a:pPr lvl="2"/>
            <a:r>
              <a:rPr lang="en-US" dirty="0" smtClean="0"/>
              <a:t>Billboard, bus / bus stop space</a:t>
            </a:r>
          </a:p>
          <a:p>
            <a:pPr lvl="2"/>
            <a:r>
              <a:rPr lang="en-US" dirty="0" smtClean="0"/>
              <a:t>Newspaper, magazine ads</a:t>
            </a:r>
          </a:p>
          <a:p>
            <a:pPr lvl="1"/>
            <a:r>
              <a:rPr lang="en-US" dirty="0" smtClean="0"/>
              <a:t>Basics: creative and promotion costs</a:t>
            </a:r>
          </a:p>
          <a:p>
            <a:pPr lvl="2"/>
            <a:r>
              <a:rPr lang="en-US" dirty="0" smtClean="0"/>
              <a:t>Creation of advertising campaign</a:t>
            </a:r>
          </a:p>
          <a:p>
            <a:pPr lvl="2"/>
            <a:r>
              <a:rPr lang="en-US" dirty="0" smtClean="0"/>
              <a:t>Printed materials (posters, standees)</a:t>
            </a:r>
          </a:p>
          <a:p>
            <a:pPr lvl="2"/>
            <a:r>
              <a:rPr lang="en-US" dirty="0" smtClean="0"/>
              <a:t>Promotion (premieres, junkets)</a:t>
            </a:r>
          </a:p>
          <a:p>
            <a:pPr lvl="2"/>
            <a:r>
              <a:rPr lang="en-US" dirty="0" smtClean="0"/>
              <a:t>Award show promotions</a:t>
            </a:r>
          </a:p>
          <a:p>
            <a:pPr lvl="2"/>
            <a:r>
              <a:rPr lang="en-US" dirty="0" smtClean="0"/>
              <a:t>Trailers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2121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Theatrical distribution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office trends – U.S./Canada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9742946"/>
              </p:ext>
            </p:extLst>
          </p:nvPr>
        </p:nvGraphicFramePr>
        <p:xfrm>
          <a:off x="762000" y="1597025"/>
          <a:ext cx="80772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24600"/>
            <a:ext cx="449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MPAA 2011 Theatrical Market Statistics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7745676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229600" cy="1557349"/>
          </a:xfrm>
          <a:noFill/>
        </p:spPr>
        <p:txBody>
          <a:bodyPr lIns="91440" tIns="45720" rIns="91440" bIns="45720">
            <a:spAutoFit/>
          </a:bodyPr>
          <a:lstStyle/>
          <a:p>
            <a:r>
              <a:rPr lang="en-US" sz="2800" dirty="0" smtClean="0"/>
              <a:t>Ultimates and cost amortization – overview</a:t>
            </a:r>
            <a:endParaRPr lang="en-US" sz="2800" dirty="0"/>
          </a:p>
          <a:p>
            <a:r>
              <a:rPr lang="en-US" sz="2800" dirty="0" smtClean="0"/>
              <a:t>Participations – overview</a:t>
            </a:r>
          </a:p>
          <a:p>
            <a:r>
              <a:rPr lang="en-US" sz="2800" dirty="0" smtClean="0"/>
              <a:t>Residuals – overview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934178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Theatrical – U.S.</a:t>
            </a:r>
            <a:endParaRPr lang="en-US" dirty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924800" cy="4800600"/>
          </a:xfrm>
        </p:spPr>
        <p:txBody>
          <a:bodyPr/>
          <a:lstStyle/>
          <a:p>
            <a:pPr eaLnBrk="1" hangingPunct="1"/>
            <a:r>
              <a:rPr lang="en-US" sz="3200" dirty="0"/>
              <a:t>Movie </a:t>
            </a:r>
            <a:r>
              <a:rPr lang="en-US" sz="3200" dirty="0">
                <a:solidFill>
                  <a:schemeClr val="accent2"/>
                </a:solidFill>
              </a:rPr>
              <a:t>release pattern</a:t>
            </a:r>
            <a:r>
              <a:rPr lang="en-US" sz="3200" dirty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/>
              <a:t>Limited (less than 1,400 screens)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/>
              <a:t>Wide (3,000+ screens)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Roll-out (platform)</a:t>
            </a:r>
            <a:endParaRPr lang="en-US" sz="2800" dirty="0"/>
          </a:p>
          <a:p>
            <a:pPr eaLnBrk="1" hangingPunct="1">
              <a:spcBef>
                <a:spcPct val="10000"/>
              </a:spcBef>
            </a:pPr>
            <a:r>
              <a:rPr lang="en-US" sz="3200" dirty="0"/>
              <a:t>Release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season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Summer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(Memorial day weekend – August)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Holiday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(generally November/December)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3200" dirty="0"/>
              <a:t>Film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rentals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/>
              <a:t>Studios’ box office share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/>
              <a:t>Negotiated settlement </a:t>
            </a:r>
            <a:r>
              <a:rPr lang="en-US" sz="2800" dirty="0" smtClean="0"/>
              <a:t>rates</a:t>
            </a:r>
            <a:endParaRPr lang="en-US" sz="3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office trends – International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4918444"/>
              </p:ext>
            </p:extLst>
          </p:nvPr>
        </p:nvGraphicFramePr>
        <p:xfrm>
          <a:off x="762000" y="1597025"/>
          <a:ext cx="80772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24600"/>
            <a:ext cx="449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MPAA 2011 Theatrical Market Statistics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737078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entertainment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Sell-through</a:t>
            </a:r>
          </a:p>
          <a:p>
            <a:r>
              <a:rPr lang="en-US" dirty="0" smtClean="0"/>
              <a:t>Rental</a:t>
            </a:r>
          </a:p>
          <a:p>
            <a:r>
              <a:rPr lang="en-US" dirty="0" smtClean="0"/>
              <a:t>Revenue share</a:t>
            </a:r>
          </a:p>
          <a:p>
            <a:r>
              <a:rPr lang="en-US" dirty="0" smtClean="0"/>
              <a:t>Correlation to box office success (“conversion rates”)</a:t>
            </a:r>
          </a:p>
          <a:p>
            <a:r>
              <a:rPr lang="en-US" dirty="0" smtClean="0"/>
              <a:t>Big box retailers vs independent retailers (Walmart – loss leader 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6510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Home entertainment trends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73489962"/>
              </p:ext>
            </p:extLst>
          </p:nvPr>
        </p:nvGraphicFramePr>
        <p:xfrm>
          <a:off x="1143000" y="1524000"/>
          <a:ext cx="6629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520" y="6019800"/>
            <a:ext cx="3395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“Video intelligence,” Screen Digest, March 2012</a:t>
            </a:r>
            <a:endParaRPr lang="en-US" sz="1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was the biggest selling </a:t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DVD title in the past week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Distribution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distribution -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Pay-per-view (cable &amp; satellite providers)</a:t>
            </a:r>
          </a:p>
          <a:p>
            <a:r>
              <a:rPr lang="en-US" dirty="0" smtClean="0"/>
              <a:t>SVOD (cable, Netflix)</a:t>
            </a:r>
          </a:p>
          <a:p>
            <a:r>
              <a:rPr lang="en-US" dirty="0" smtClean="0"/>
              <a:t>Pay TV (e.g. HBO, Showtime)</a:t>
            </a:r>
          </a:p>
          <a:p>
            <a:r>
              <a:rPr lang="en-US" dirty="0" smtClean="0"/>
              <a:t>International TV (BBC, TF1)</a:t>
            </a:r>
          </a:p>
          <a:p>
            <a:r>
              <a:rPr lang="en-US" dirty="0" smtClean="0"/>
              <a:t>Network TV (NBC, ABC)</a:t>
            </a:r>
          </a:p>
          <a:p>
            <a:r>
              <a:rPr lang="en-US" dirty="0" smtClean="0"/>
              <a:t>Syndication / cable (TNT, USA, AMC)</a:t>
            </a:r>
          </a:p>
          <a:p>
            <a:r>
              <a:rPr lang="en-US" dirty="0" smtClean="0"/>
              <a:t>Digital media (Netflix, Hulu, streaming, downloads)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921191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distribution – TV 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International TV</a:t>
            </a:r>
          </a:p>
          <a:p>
            <a:r>
              <a:rPr lang="en-US" dirty="0" smtClean="0"/>
              <a:t>Syndication</a:t>
            </a:r>
          </a:p>
          <a:p>
            <a:r>
              <a:rPr lang="en-US" dirty="0" smtClean="0"/>
              <a:t>Cable</a:t>
            </a:r>
          </a:p>
          <a:p>
            <a:r>
              <a:rPr lang="en-US" dirty="0" smtClean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0797232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TV ratings</a:t>
            </a:r>
            <a:endParaRPr lang="en-US" dirty="0"/>
          </a:p>
        </p:txBody>
      </p:sp>
      <p:sp>
        <p:nvSpPr>
          <p:cNvPr id="3" name="Action Button: Home 2">
            <a:hlinkClick r:id="" action="ppaction://noaction" highlightClick="1"/>
          </p:cNvPr>
          <p:cNvSpPr/>
          <p:nvPr/>
        </p:nvSpPr>
        <p:spPr>
          <a:xfrm>
            <a:off x="7124700" y="2005893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5948172" y="20179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/>
        </p:nvSpPr>
        <p:spPr>
          <a:xfrm>
            <a:off x="4669536" y="20179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ction Button: Home 5">
            <a:hlinkClick r:id="" action="ppaction://noaction" highlightClick="1"/>
          </p:cNvPr>
          <p:cNvSpPr/>
          <p:nvPr/>
        </p:nvSpPr>
        <p:spPr>
          <a:xfrm>
            <a:off x="3467100" y="20179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2324100" y="2005894"/>
            <a:ext cx="876300" cy="725269"/>
          </a:xfrm>
          <a:prstGeom prst="actionButtonHom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1143762" y="2005894"/>
            <a:ext cx="876300" cy="725269"/>
          </a:xfrm>
          <a:prstGeom prst="actionButtonHom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6515100" y="47611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Home 9">
            <a:hlinkClick r:id="" action="ppaction://noaction" highlightClick="1"/>
          </p:cNvPr>
          <p:cNvSpPr/>
          <p:nvPr/>
        </p:nvSpPr>
        <p:spPr>
          <a:xfrm>
            <a:off x="4991862" y="4761130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Home 10">
            <a:hlinkClick r:id="" action="ppaction://noaction" highlightClick="1"/>
          </p:cNvPr>
          <p:cNvSpPr/>
          <p:nvPr/>
        </p:nvSpPr>
        <p:spPr>
          <a:xfrm>
            <a:off x="3391662" y="47611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Home 11">
            <a:hlinkClick r:id="" action="ppaction://noaction" highlightClick="1"/>
          </p:cNvPr>
          <p:cNvSpPr/>
          <p:nvPr/>
        </p:nvSpPr>
        <p:spPr>
          <a:xfrm>
            <a:off x="1791462" y="4761131"/>
            <a:ext cx="876300" cy="725269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447800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“Share”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901" y="2895600"/>
            <a:ext cx="449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Share = .33 (2 out of 6 houses with TV sets on watching Jersey Shore)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289559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 homes watching Jersey Shore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064" y="4095928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“Ratings”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7034" y="5638800"/>
            <a:ext cx="490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Rating = .20 (2 out of 10 houses with TV sets are watching Jersey Shore)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25906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players?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Broadcast TV trends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9674520"/>
              </p:ext>
            </p:extLst>
          </p:nvPr>
        </p:nvGraphicFramePr>
        <p:xfrm>
          <a:off x="914400" y="1828800"/>
          <a:ext cx="7543800" cy="3447984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874643"/>
                <a:gridCol w="3389245"/>
                <a:gridCol w="1070112"/>
                <a:gridCol w="1225827"/>
                <a:gridCol w="983973"/>
              </a:tblGrid>
              <a:tr h="2797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Program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Network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Rating/Share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Viewers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AMERICA’S GOT TALENT – TUE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7.0 / 11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11,668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AMERICA’S GOT TALENT – WED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6.4 / 11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10,662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AMERICA’S GOT TALENT – MON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6.0 / 10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10,452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 OLYMPIC TRIALS – SUN 9PM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5.9 / 10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10,021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MINUTES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CBS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5.5 / 11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8,444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NCIS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CBS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5.4 / 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8,034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 OLYMPIC TRIALS – SUN 8PM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4.8 / 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7,886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 OLYMPIC TRIALS – FRI 9PM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4.7 / 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7,785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BIG BANG THEORY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CBS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 / 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7,695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  <a:tr h="314928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 OLYMPIC TRIALS – WED 8PM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NBC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4.4 / 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7,091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sp>
        <p:nvSpPr>
          <p:cNvPr id="10" name="Text Placeholder 6"/>
          <p:cNvSpPr txBox="1">
            <a:spLocks/>
          </p:cNvSpPr>
          <p:nvPr/>
        </p:nvSpPr>
        <p:spPr bwMode="auto">
          <a:xfrm>
            <a:off x="838200" y="1219200"/>
            <a:ext cx="8001000" cy="4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spcBef>
                <a:spcPct val="20000"/>
              </a:spcBef>
              <a:buClr>
                <a:srgbClr val="FFD200"/>
              </a:buClr>
              <a:buSzPct val="75000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Top 10 Broadcast TV Shows – Week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</a:rPr>
              <a:t>ending July 1, 2012</a:t>
            </a:r>
            <a:endParaRPr lang="en-US" sz="2000" kern="0" baseline="30000" dirty="0"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5791200"/>
            <a:ext cx="868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US" kern="0" baseline="30000" dirty="0">
                <a:solidFill>
                  <a:schemeClr val="tx2"/>
                </a:solidFill>
                <a:latin typeface="Arial"/>
                <a:cs typeface="Arial"/>
              </a:rPr>
              <a:t>Source: http://tvbythenumbers.zap2it.com/2012/07/03/tv-ratings-broadcast-top-25-us-olympic-gymnastics-trials-americas-got-talent-top-week-41-viewing/140363/ </a:t>
            </a:r>
            <a:endParaRPr lang="en-US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and merchandising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Contractually driven</a:t>
            </a:r>
          </a:p>
          <a:p>
            <a:r>
              <a:rPr lang="en-US" dirty="0" smtClean="0"/>
              <a:t>May require minimum guarantee (MG) plus overages (royalties)</a:t>
            </a:r>
          </a:p>
          <a:p>
            <a:r>
              <a:rPr lang="en-US" dirty="0" smtClean="0"/>
              <a:t>Revenues dependent on statements received from the licensees</a:t>
            </a:r>
          </a:p>
          <a:p>
            <a:r>
              <a:rPr lang="en-US" dirty="0" smtClean="0"/>
              <a:t>Revenue recognition may be cash driven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57149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Ultimates and Cost Amortization - overview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610600" cy="579437"/>
          </a:xfrm>
        </p:spPr>
        <p:txBody>
          <a:bodyPr>
            <a:no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What is an </a:t>
            </a:r>
            <a:r>
              <a:rPr lang="en-US" dirty="0" smtClean="0"/>
              <a:t>ultimate</a:t>
            </a:r>
            <a:r>
              <a:rPr lang="en-US" dirty="0"/>
              <a:t>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4038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800" dirty="0"/>
              <a:t>Management’s estimate of the “ultimate” gross profit of a film (accounting standards give 10 year limitation)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/>
              <a:t>Judgmental </a:t>
            </a:r>
            <a:r>
              <a:rPr lang="en-US" sz="2800" dirty="0"/>
              <a:t>and high risk area</a:t>
            </a:r>
          </a:p>
          <a:p>
            <a:pPr marL="0" eaLnBrk="1" hangingPunct="1">
              <a:spcBef>
                <a:spcPts val="0"/>
              </a:spcBef>
            </a:pPr>
            <a:r>
              <a:rPr lang="en-US" sz="2800" dirty="0" smtClean="0"/>
              <a:t>Used </a:t>
            </a:r>
            <a:r>
              <a:rPr lang="en-US" sz="2800" dirty="0"/>
              <a:t>to amortize capitalized film </a:t>
            </a:r>
            <a:r>
              <a:rPr lang="en-US" sz="2800" dirty="0" smtClean="0"/>
              <a:t>costs to cost of sales</a:t>
            </a:r>
            <a:endParaRPr lang="en-US" sz="28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2</a:t>
            </a:r>
          </a:p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0" y="2209800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39000" y="22098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90600" y="2209800"/>
            <a:ext cx="2624138" cy="812800"/>
            <a:chOff x="1072" y="2996"/>
            <a:chExt cx="1819" cy="58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148138" y="2600325"/>
            <a:ext cx="198437" cy="192088"/>
            <a:chOff x="1524" y="1621"/>
            <a:chExt cx="446" cy="462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00800" y="2667000"/>
            <a:ext cx="247650" cy="42863"/>
            <a:chOff x="3031" y="2684"/>
            <a:chExt cx="172" cy="31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495800" y="4114800"/>
            <a:ext cx="1333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 costs</a:t>
            </a:r>
          </a:p>
          <a:p>
            <a:pPr algn="l" defTabSz="820738"/>
            <a:r>
              <a:rPr lang="en-US" sz="2400" dirty="0"/>
              <a:t>  to go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990600" y="4191000"/>
            <a:ext cx="2319338" cy="812800"/>
            <a:chOff x="1072" y="2996"/>
            <a:chExt cx="1608" cy="581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60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2 revenues</a:t>
              </a:r>
            </a:p>
            <a:p>
              <a:pPr algn="l" defTabSz="820738"/>
              <a:r>
                <a:rPr lang="en-US" sz="2400" dirty="0"/>
                <a:t>  Ult revs to go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00969105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and residuals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Contingent compensation for creative talent (actors, writers, directors, producers)</a:t>
            </a:r>
          </a:p>
          <a:p>
            <a:r>
              <a:rPr lang="en-US" dirty="0" smtClean="0"/>
              <a:t>Expensed using IFF method (based on ultimates)</a:t>
            </a:r>
          </a:p>
          <a:p>
            <a:r>
              <a:rPr lang="en-US" dirty="0" smtClean="0"/>
              <a:t>Amounts </a:t>
            </a:r>
            <a:r>
              <a:rPr lang="en-US" b="1" dirty="0" smtClean="0"/>
              <a:t>paid</a:t>
            </a:r>
            <a:r>
              <a:rPr lang="en-US" dirty="0" smtClean="0"/>
              <a:t>, if any, are based on contractually agreed-upon formulas and cash </a:t>
            </a:r>
            <a:r>
              <a:rPr lang="en-US" b="1" dirty="0" smtClean="0">
                <a:solidFill>
                  <a:srgbClr val="CC3300"/>
                </a:solidFill>
              </a:rPr>
              <a:t>received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u="sng" dirty="0" smtClean="0"/>
              <a:t>not</a:t>
            </a:r>
            <a:r>
              <a:rPr lang="en-US" dirty="0" smtClean="0"/>
              <a:t> revenue recognized)</a:t>
            </a:r>
          </a:p>
          <a:p>
            <a:r>
              <a:rPr lang="en-US" dirty="0" smtClean="0"/>
              <a:t>Formulas vary depending on star power of talent (gross deal vs net deal)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1042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Additional compensation for “ancillary” markets (DVD, pay TV, cable, network TV, etc)</a:t>
            </a:r>
          </a:p>
          <a:p>
            <a:r>
              <a:rPr lang="en-US" dirty="0" smtClean="0"/>
              <a:t>Residuals based on percentage of gross revenues received by a distributor from ancillary markets</a:t>
            </a:r>
          </a:p>
          <a:p>
            <a:r>
              <a:rPr lang="en-US" dirty="0" smtClean="0"/>
              <a:t>Residuals for TV shows based on original salary paid during the production and are not paid on the initial airing of the show (only on “re-runs”)</a:t>
            </a:r>
          </a:p>
          <a:p>
            <a:r>
              <a:rPr lang="en-US" dirty="0" smtClean="0"/>
              <a:t>Union </a:t>
            </a:r>
            <a:r>
              <a:rPr lang="en-US" dirty="0"/>
              <a:t>or “guild” specific</a:t>
            </a:r>
          </a:p>
          <a:p>
            <a:r>
              <a:rPr lang="en-US" dirty="0"/>
              <a:t>Payments made to individuals or to the guilds on behalf of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1834735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Pro-ration for filming outside the U.S.</a:t>
            </a:r>
          </a:p>
          <a:p>
            <a:r>
              <a:rPr lang="en-US" dirty="0" smtClean="0"/>
              <a:t>Some states are “right-to-work” states (non-union)</a:t>
            </a:r>
          </a:p>
          <a:p>
            <a:r>
              <a:rPr lang="en-US" dirty="0" smtClean="0"/>
              <a:t>SAG/AFTRA applies no matter where actor works</a:t>
            </a:r>
          </a:p>
          <a:p>
            <a:r>
              <a:rPr lang="en-US" dirty="0" smtClean="0"/>
              <a:t>Range from 12.5% - 20% of revenues generated in ancillary markets</a:t>
            </a:r>
          </a:p>
          <a:p>
            <a:r>
              <a:rPr lang="en-US" dirty="0" smtClean="0"/>
              <a:t>Fringe benefits (payroll tax, pension, health &amp; welfare benefits) can add another 25% surcharge to residual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31200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Studios </a:t>
            </a:r>
            <a:r>
              <a:rPr lang="en-US" dirty="0" smtClean="0"/>
              <a:t>(“Majors”)</a:t>
            </a:r>
            <a:endParaRPr lang="en-US" dirty="0"/>
          </a:p>
        </p:txBody>
      </p:sp>
      <p:sp>
        <p:nvSpPr>
          <p:cNvPr id="38917" name="Text Box 12"/>
          <p:cNvSpPr txBox="1">
            <a:spLocks noChangeArrowheads="1"/>
          </p:cNvSpPr>
          <p:nvPr/>
        </p:nvSpPr>
        <p:spPr bwMode="auto">
          <a:xfrm>
            <a:off x="152400" y="2025804"/>
            <a:ext cx="11430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Studio</a:t>
            </a:r>
          </a:p>
        </p:txBody>
      </p:sp>
      <p:sp>
        <p:nvSpPr>
          <p:cNvPr id="38918" name="Text Box 13"/>
          <p:cNvSpPr txBox="1">
            <a:spLocks noChangeArrowheads="1"/>
          </p:cNvSpPr>
          <p:nvPr/>
        </p:nvSpPr>
        <p:spPr bwMode="auto">
          <a:xfrm>
            <a:off x="152400" y="1274064"/>
            <a:ext cx="11430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Parent</a:t>
            </a:r>
          </a:p>
        </p:txBody>
      </p:sp>
      <p:sp>
        <p:nvSpPr>
          <p:cNvPr id="38919" name="Text Box 14"/>
          <p:cNvSpPr txBox="1">
            <a:spLocks noChangeArrowheads="1"/>
          </p:cNvSpPr>
          <p:nvPr/>
        </p:nvSpPr>
        <p:spPr bwMode="auto">
          <a:xfrm>
            <a:off x="152400" y="2809215"/>
            <a:ext cx="11430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tIns="9144" rIns="45720" bIns="9144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Broadcast Television</a:t>
            </a:r>
          </a:p>
        </p:txBody>
      </p:sp>
      <p:sp>
        <p:nvSpPr>
          <p:cNvPr id="38920" name="Text Box 30"/>
          <p:cNvSpPr txBox="1">
            <a:spLocks noChangeArrowheads="1"/>
          </p:cNvSpPr>
          <p:nvPr/>
        </p:nvSpPr>
        <p:spPr bwMode="auto">
          <a:xfrm>
            <a:off x="152400" y="3609737"/>
            <a:ext cx="1143000" cy="47672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Cable Television</a:t>
            </a:r>
          </a:p>
        </p:txBody>
      </p:sp>
      <p:sp>
        <p:nvSpPr>
          <p:cNvPr id="38921" name="Text Box 32"/>
          <p:cNvSpPr txBox="1">
            <a:spLocks noChangeArrowheads="1"/>
          </p:cNvSpPr>
          <p:nvPr/>
        </p:nvSpPr>
        <p:spPr bwMode="gray">
          <a:xfrm>
            <a:off x="1371598" y="1219200"/>
            <a:ext cx="1143001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Viacom</a:t>
            </a:r>
          </a:p>
        </p:txBody>
      </p:sp>
      <p:sp>
        <p:nvSpPr>
          <p:cNvPr id="38922" name="Text Box 34"/>
          <p:cNvSpPr txBox="1">
            <a:spLocks noChangeArrowheads="1"/>
          </p:cNvSpPr>
          <p:nvPr/>
        </p:nvSpPr>
        <p:spPr bwMode="gray">
          <a:xfrm>
            <a:off x="5257800" y="1930558"/>
            <a:ext cx="1143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Universal Pictures, Focus Features</a:t>
            </a:r>
          </a:p>
        </p:txBody>
      </p:sp>
      <p:sp>
        <p:nvSpPr>
          <p:cNvPr id="38923" name="Text Box 35"/>
          <p:cNvSpPr txBox="1">
            <a:spLocks noChangeArrowheads="1"/>
          </p:cNvSpPr>
          <p:nvPr/>
        </p:nvSpPr>
        <p:spPr bwMode="gray">
          <a:xfrm>
            <a:off x="5257800" y="2760788"/>
            <a:ext cx="114300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NBC, Telemundo</a:t>
            </a:r>
          </a:p>
        </p:txBody>
      </p:sp>
      <p:sp>
        <p:nvSpPr>
          <p:cNvPr id="38924" name="Text Box 36"/>
          <p:cNvSpPr txBox="1">
            <a:spLocks noChangeArrowheads="1"/>
          </p:cNvSpPr>
          <p:nvPr/>
        </p:nvSpPr>
        <p:spPr bwMode="gray">
          <a:xfrm>
            <a:off x="2682240" y="1219200"/>
            <a:ext cx="112776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Disney</a:t>
            </a:r>
          </a:p>
        </p:txBody>
      </p:sp>
      <p:sp>
        <p:nvSpPr>
          <p:cNvPr id="38925" name="Text Box 37"/>
          <p:cNvSpPr txBox="1">
            <a:spLocks noChangeArrowheads="1"/>
          </p:cNvSpPr>
          <p:nvPr/>
        </p:nvSpPr>
        <p:spPr bwMode="gray">
          <a:xfrm>
            <a:off x="3962400" y="1219200"/>
            <a:ext cx="114300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News Corp.</a:t>
            </a:r>
          </a:p>
        </p:txBody>
      </p:sp>
      <p:sp>
        <p:nvSpPr>
          <p:cNvPr id="38926" name="Text Box 38"/>
          <p:cNvSpPr txBox="1">
            <a:spLocks noChangeArrowheads="1"/>
          </p:cNvSpPr>
          <p:nvPr/>
        </p:nvSpPr>
        <p:spPr bwMode="gray">
          <a:xfrm>
            <a:off x="5257800" y="1219200"/>
            <a:ext cx="114300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Comcast</a:t>
            </a:r>
          </a:p>
        </p:txBody>
      </p:sp>
      <p:sp>
        <p:nvSpPr>
          <p:cNvPr id="38927" name="Text Box 39"/>
          <p:cNvSpPr txBox="1">
            <a:spLocks noChangeArrowheads="1"/>
          </p:cNvSpPr>
          <p:nvPr/>
        </p:nvSpPr>
        <p:spPr bwMode="gray">
          <a:xfrm>
            <a:off x="6553200" y="1219200"/>
            <a:ext cx="114300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Time Warner</a:t>
            </a:r>
          </a:p>
        </p:txBody>
      </p:sp>
      <p:sp>
        <p:nvSpPr>
          <p:cNvPr id="38928" name="Text Box 40"/>
          <p:cNvSpPr txBox="1">
            <a:spLocks noChangeArrowheads="1"/>
          </p:cNvSpPr>
          <p:nvPr/>
        </p:nvSpPr>
        <p:spPr bwMode="gray">
          <a:xfrm>
            <a:off x="3962400" y="1930558"/>
            <a:ext cx="1143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20th Century Fox, Searchlight</a:t>
            </a:r>
          </a:p>
        </p:txBody>
      </p:sp>
      <p:sp>
        <p:nvSpPr>
          <p:cNvPr id="38929" name="Text Box 41"/>
          <p:cNvSpPr txBox="1">
            <a:spLocks noChangeArrowheads="1"/>
          </p:cNvSpPr>
          <p:nvPr/>
        </p:nvSpPr>
        <p:spPr bwMode="gray">
          <a:xfrm>
            <a:off x="6553200" y="1930558"/>
            <a:ext cx="1143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Warner Bros.</a:t>
            </a:r>
          </a:p>
        </p:txBody>
      </p:sp>
      <p:sp>
        <p:nvSpPr>
          <p:cNvPr id="38930" name="Text Box 42"/>
          <p:cNvSpPr txBox="1">
            <a:spLocks noChangeArrowheads="1"/>
          </p:cNvSpPr>
          <p:nvPr/>
        </p:nvSpPr>
        <p:spPr bwMode="gray">
          <a:xfrm>
            <a:off x="2682240" y="1930558"/>
            <a:ext cx="11143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Walt Disney, Buena Vista, Pixar, Marvel</a:t>
            </a:r>
          </a:p>
        </p:txBody>
      </p:sp>
      <p:sp>
        <p:nvSpPr>
          <p:cNvPr id="38931" name="Text Box 43"/>
          <p:cNvSpPr txBox="1">
            <a:spLocks noChangeArrowheads="1"/>
          </p:cNvSpPr>
          <p:nvPr/>
        </p:nvSpPr>
        <p:spPr bwMode="gray">
          <a:xfrm>
            <a:off x="1371600" y="1930558"/>
            <a:ext cx="1143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Paramount</a:t>
            </a:r>
          </a:p>
        </p:txBody>
      </p:sp>
      <p:sp>
        <p:nvSpPr>
          <p:cNvPr id="38932" name="Text Box 44"/>
          <p:cNvSpPr txBox="1">
            <a:spLocks noChangeArrowheads="1"/>
          </p:cNvSpPr>
          <p:nvPr/>
        </p:nvSpPr>
        <p:spPr bwMode="gray">
          <a:xfrm>
            <a:off x="2682240" y="2760788"/>
            <a:ext cx="112776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38933" name="Text Box 45"/>
          <p:cNvSpPr txBox="1">
            <a:spLocks noChangeArrowheads="1"/>
          </p:cNvSpPr>
          <p:nvPr/>
        </p:nvSpPr>
        <p:spPr bwMode="gray">
          <a:xfrm>
            <a:off x="3962400" y="2760788"/>
            <a:ext cx="114300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Fox</a:t>
            </a:r>
          </a:p>
        </p:txBody>
      </p:sp>
      <p:sp>
        <p:nvSpPr>
          <p:cNvPr id="38934" name="Text Box 46"/>
          <p:cNvSpPr txBox="1">
            <a:spLocks noChangeArrowheads="1"/>
          </p:cNvSpPr>
          <p:nvPr/>
        </p:nvSpPr>
        <p:spPr bwMode="gray">
          <a:xfrm>
            <a:off x="1371599" y="2760788"/>
            <a:ext cx="114300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CBS broadcast assets spun off</a:t>
            </a:r>
          </a:p>
        </p:txBody>
      </p:sp>
      <p:sp>
        <p:nvSpPr>
          <p:cNvPr id="38935" name="Text Box 47"/>
          <p:cNvSpPr txBox="1">
            <a:spLocks noChangeArrowheads="1"/>
          </p:cNvSpPr>
          <p:nvPr/>
        </p:nvSpPr>
        <p:spPr bwMode="gray">
          <a:xfrm>
            <a:off x="3983736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70CB34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chemeClr val="bg1"/>
                </a:solidFill>
              </a:rPr>
              <a:t>Fox, Fox News, Fuel TV, National Geographic, Speed, STAR, Stats</a:t>
            </a:r>
          </a:p>
        </p:txBody>
      </p:sp>
      <p:sp>
        <p:nvSpPr>
          <p:cNvPr id="38936" name="Text Box 51"/>
          <p:cNvSpPr txBox="1">
            <a:spLocks noChangeArrowheads="1"/>
          </p:cNvSpPr>
          <p:nvPr/>
        </p:nvSpPr>
        <p:spPr bwMode="gray">
          <a:xfrm>
            <a:off x="5257800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70CB34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chemeClr val="bg1"/>
                </a:solidFill>
              </a:rPr>
              <a:t>Bravo,  Chiller, CNBC, MSNBC, MUN2,  Oxygen, Sleuth. Syfy, USA, The Weather Channel</a:t>
            </a:r>
          </a:p>
        </p:txBody>
      </p:sp>
      <p:sp>
        <p:nvSpPr>
          <p:cNvPr id="38937" name="Text Box 52"/>
          <p:cNvSpPr txBox="1">
            <a:spLocks noChangeArrowheads="1"/>
          </p:cNvSpPr>
          <p:nvPr/>
        </p:nvSpPr>
        <p:spPr bwMode="gray">
          <a:xfrm>
            <a:off x="2667000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ABC TV Network, Disney Channel, ESPN, </a:t>
            </a:r>
            <a:r>
              <a:rPr lang="en-US" sz="900" b="1" dirty="0" smtClean="0">
                <a:solidFill>
                  <a:schemeClr val="bg1"/>
                </a:solidFill>
              </a:rPr>
              <a:t>SOAPNet, ABC Family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8938" name="Text Box 53"/>
          <p:cNvSpPr txBox="1">
            <a:spLocks noChangeArrowheads="1"/>
          </p:cNvSpPr>
          <p:nvPr/>
        </p:nvSpPr>
        <p:spPr bwMode="gray">
          <a:xfrm>
            <a:off x="1371600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BET, CMT, Comedy Central, Logo, MTV, Nickelodeon, Spike, TV Land, VH-1</a:t>
            </a:r>
          </a:p>
        </p:txBody>
      </p:sp>
      <p:sp>
        <p:nvSpPr>
          <p:cNvPr id="38939" name="Text Box 54"/>
          <p:cNvSpPr txBox="1">
            <a:spLocks noChangeArrowheads="1"/>
          </p:cNvSpPr>
          <p:nvPr/>
        </p:nvSpPr>
        <p:spPr bwMode="gray">
          <a:xfrm>
            <a:off x="6553200" y="3472146"/>
            <a:ext cx="1143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pPr>
              <a:spcBef>
                <a:spcPct val="20000"/>
              </a:spcBef>
              <a:buClr>
                <a:srgbClr val="70CB34"/>
              </a:buClr>
            </a:pPr>
            <a:r>
              <a:rPr lang="en-US" sz="900" b="1" dirty="0">
                <a:solidFill>
                  <a:schemeClr val="bg1"/>
                </a:solidFill>
              </a:rPr>
              <a:t>Cartoon Network, Cinemax. CNN, HBO, HLN, TBS, TCM, TNT, TruTV</a:t>
            </a:r>
          </a:p>
        </p:txBody>
      </p:sp>
      <p:sp>
        <p:nvSpPr>
          <p:cNvPr id="38944" name="Text Box 61"/>
          <p:cNvSpPr txBox="1">
            <a:spLocks noChangeArrowheads="1"/>
          </p:cNvSpPr>
          <p:nvPr/>
        </p:nvSpPr>
        <p:spPr bwMode="gray">
          <a:xfrm>
            <a:off x="7853425" y="1219200"/>
            <a:ext cx="1114300" cy="5669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Sony</a:t>
            </a:r>
          </a:p>
        </p:txBody>
      </p:sp>
      <p:sp>
        <p:nvSpPr>
          <p:cNvPr id="38946" name="Text Box 63"/>
          <p:cNvSpPr txBox="1">
            <a:spLocks noChangeArrowheads="1"/>
          </p:cNvSpPr>
          <p:nvPr/>
        </p:nvSpPr>
        <p:spPr bwMode="gray">
          <a:xfrm>
            <a:off x="7853425" y="1930558"/>
            <a:ext cx="11143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1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Columbia, Screen Gems, Sony Pictures, TriStar</a:t>
            </a:r>
          </a:p>
        </p:txBody>
      </p:sp>
      <p:sp>
        <p:nvSpPr>
          <p:cNvPr id="38947" name="Text Box 64"/>
          <p:cNvSpPr txBox="1">
            <a:spLocks noChangeArrowheads="1"/>
          </p:cNvSpPr>
          <p:nvPr/>
        </p:nvSpPr>
        <p:spPr bwMode="gray">
          <a:xfrm>
            <a:off x="6553200" y="2760788"/>
            <a:ext cx="1143000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rIns="18288" anchor="ctr" anchorCtr="1">
            <a:flatTx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CW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(joint </a:t>
            </a:r>
            <a:r>
              <a:rPr lang="en-US" sz="1100" b="1" dirty="0">
                <a:solidFill>
                  <a:schemeClr val="bg1"/>
                </a:solidFill>
              </a:rPr>
              <a:t>venture with CBS)</a:t>
            </a:r>
          </a:p>
        </p:txBody>
      </p:sp>
      <p:sp>
        <p:nvSpPr>
          <p:cNvPr id="38948" name="Text Box 77"/>
          <p:cNvSpPr txBox="1">
            <a:spLocks noChangeArrowheads="1"/>
          </p:cNvSpPr>
          <p:nvPr/>
        </p:nvSpPr>
        <p:spPr bwMode="gray">
          <a:xfrm>
            <a:off x="1371600" y="5589806"/>
            <a:ext cx="76200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Bing; BitTorrent; CinemaNow; Dailymotion; Facebook; </a:t>
            </a:r>
            <a:r>
              <a:rPr lang="en-US" sz="1100" b="1" dirty="0" smtClean="0">
                <a:solidFill>
                  <a:schemeClr val="bg1"/>
                </a:solidFill>
              </a:rPr>
              <a:t>Google (including YouTube); 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</a:rPr>
              <a:t>iTunes</a:t>
            </a:r>
            <a:r>
              <a:rPr lang="en-US" sz="1100" b="1" dirty="0">
                <a:solidFill>
                  <a:schemeClr val="bg1"/>
                </a:solidFill>
              </a:rPr>
              <a:t>; Joost; </a:t>
            </a:r>
            <a:r>
              <a:rPr lang="en-US" sz="1100" b="1" dirty="0" smtClean="0">
                <a:solidFill>
                  <a:schemeClr val="bg1"/>
                </a:solidFill>
              </a:rPr>
              <a:t>Kazaa; Morpheus</a:t>
            </a:r>
            <a:r>
              <a:rPr lang="en-US" sz="1100" b="1" dirty="0">
                <a:solidFill>
                  <a:schemeClr val="bg1"/>
                </a:solidFill>
              </a:rPr>
              <a:t>; Napster;  Netflix; </a:t>
            </a:r>
            <a:r>
              <a:rPr lang="en-US" sz="1100" b="1" dirty="0" smtClean="0">
                <a:solidFill>
                  <a:schemeClr val="bg1"/>
                </a:solidFill>
              </a:rPr>
              <a:t>Playstation </a:t>
            </a:r>
            <a:r>
              <a:rPr lang="en-US" sz="1100" b="1" dirty="0">
                <a:solidFill>
                  <a:schemeClr val="bg1"/>
                </a:solidFill>
              </a:rPr>
              <a:t>3; Qlipso; Twitter; Veoh; Vudu; Xbox 360; Yahoo! </a:t>
            </a:r>
            <a:r>
              <a:rPr lang="en-US" sz="1100" b="1" dirty="0" smtClean="0">
                <a:solidFill>
                  <a:schemeClr val="bg1"/>
                </a:solidFill>
              </a:rPr>
              <a:t>TV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8949" name="Text Box 79"/>
          <p:cNvSpPr txBox="1">
            <a:spLocks noChangeArrowheads="1"/>
          </p:cNvSpPr>
          <p:nvPr/>
        </p:nvSpPr>
        <p:spPr bwMode="auto">
          <a:xfrm>
            <a:off x="152400" y="4648200"/>
            <a:ext cx="1143000" cy="5334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New Media</a:t>
            </a:r>
          </a:p>
        </p:txBody>
      </p:sp>
      <p:sp>
        <p:nvSpPr>
          <p:cNvPr id="38950" name="Text Box 84"/>
          <p:cNvSpPr txBox="1">
            <a:spLocks noChangeArrowheads="1"/>
          </p:cNvSpPr>
          <p:nvPr/>
        </p:nvSpPr>
        <p:spPr bwMode="gray">
          <a:xfrm>
            <a:off x="7853425" y="3472146"/>
            <a:ext cx="11143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70CB34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chemeClr val="bg1"/>
                </a:solidFill>
              </a:rPr>
              <a:t>GameShow Network (with Liberty Global)</a:t>
            </a:r>
          </a:p>
          <a:p>
            <a:pPr eaLnBrk="1" hangingPunct="1">
              <a:spcBef>
                <a:spcPct val="20000"/>
              </a:spcBef>
              <a:buClr>
                <a:srgbClr val="70CB34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chemeClr val="bg1"/>
                </a:solidFill>
              </a:rPr>
              <a:t>Various international cable stations</a:t>
            </a:r>
          </a:p>
        </p:txBody>
      </p:sp>
      <p:sp>
        <p:nvSpPr>
          <p:cNvPr id="40" name="Text Box 77"/>
          <p:cNvSpPr txBox="1">
            <a:spLocks noChangeArrowheads="1"/>
          </p:cNvSpPr>
          <p:nvPr/>
        </p:nvSpPr>
        <p:spPr bwMode="gray">
          <a:xfrm>
            <a:off x="13716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Addicting Games,  Atom.com, GameTrailers.com, Neopets, ParentsConnect, Shockwave</a:t>
            </a:r>
          </a:p>
        </p:txBody>
      </p:sp>
      <p:sp>
        <p:nvSpPr>
          <p:cNvPr id="41" name="Text Box 77"/>
          <p:cNvSpPr txBox="1">
            <a:spLocks noChangeArrowheads="1"/>
          </p:cNvSpPr>
          <p:nvPr/>
        </p:nvSpPr>
        <p:spPr bwMode="gray">
          <a:xfrm>
            <a:off x="26670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Club Penguin, Disney Interactive Media Group, Disney Online, Hulu (JV)</a:t>
            </a:r>
          </a:p>
        </p:txBody>
      </p:sp>
      <p:sp>
        <p:nvSpPr>
          <p:cNvPr id="42" name="Text Box 77"/>
          <p:cNvSpPr txBox="1">
            <a:spLocks noChangeArrowheads="1"/>
          </p:cNvSpPr>
          <p:nvPr/>
        </p:nvSpPr>
        <p:spPr bwMode="gray">
          <a:xfrm>
            <a:off x="39624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AskMen.com; Hulu (JV), IGN Entertainment, Milkround, The Daily</a:t>
            </a:r>
          </a:p>
        </p:txBody>
      </p:sp>
      <p:sp>
        <p:nvSpPr>
          <p:cNvPr id="43" name="Text Box 77"/>
          <p:cNvSpPr txBox="1">
            <a:spLocks noChangeArrowheads="1"/>
          </p:cNvSpPr>
          <p:nvPr/>
        </p:nvSpPr>
        <p:spPr bwMode="gray">
          <a:xfrm>
            <a:off x="52578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Daily Candy, Fandango, Hulu (JV), iVillage, Xfinity</a:t>
            </a:r>
          </a:p>
        </p:txBody>
      </p:sp>
      <p:sp>
        <p:nvSpPr>
          <p:cNvPr id="45" name="Text Box 77"/>
          <p:cNvSpPr txBox="1">
            <a:spLocks noChangeArrowheads="1"/>
          </p:cNvSpPr>
          <p:nvPr/>
        </p:nvSpPr>
        <p:spPr bwMode="gray">
          <a:xfrm>
            <a:off x="6553200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Flixster, HBO Go,  The Smoking Gun, Warner Bros. Interactive Entertainment</a:t>
            </a:r>
          </a:p>
        </p:txBody>
      </p:sp>
      <p:sp>
        <p:nvSpPr>
          <p:cNvPr id="46" name="Text Box 77"/>
          <p:cNvSpPr txBox="1">
            <a:spLocks noChangeArrowheads="1"/>
          </p:cNvSpPr>
          <p:nvPr/>
        </p:nvSpPr>
        <p:spPr bwMode="gray">
          <a:xfrm>
            <a:off x="7853425" y="4454776"/>
            <a:ext cx="1143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flatTx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Crackle, Gracenote, Sony Entertainment Network, Station.com </a:t>
            </a:r>
          </a:p>
        </p:txBody>
      </p:sp>
      <p:sp>
        <p:nvSpPr>
          <p:cNvPr id="47" name="Text Box 79"/>
          <p:cNvSpPr txBox="1">
            <a:spLocks noChangeArrowheads="1"/>
          </p:cNvSpPr>
          <p:nvPr/>
        </p:nvSpPr>
        <p:spPr bwMode="auto">
          <a:xfrm>
            <a:off x="152400" y="5562600"/>
            <a:ext cx="1143000" cy="66401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Alternative New Media </a:t>
            </a:r>
            <a:r>
              <a:rPr lang="en-US" sz="1100" b="1" dirty="0" smtClean="0">
                <a:solidFill>
                  <a:schemeClr val="bg1"/>
                </a:solidFill>
              </a:rPr>
              <a:t>Distribution</a:t>
            </a:r>
            <a:endParaRPr lang="en-US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introduction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71132499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players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8229600" cy="1447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Mini-majors: </a:t>
            </a:r>
            <a:r>
              <a:rPr lang="en-US" sz="1800" b="0" dirty="0" smtClean="0"/>
              <a:t>Smaller companies that produce major motion pictures and may distribute their own films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Independents:</a:t>
            </a:r>
            <a:r>
              <a:rPr lang="en-US" sz="1800" dirty="0" smtClean="0"/>
              <a:t> </a:t>
            </a:r>
            <a:r>
              <a:rPr lang="en-US" sz="1800" b="0" dirty="0" smtClean="0"/>
              <a:t>Smaller companies that may produce films for others and rely on others (majors or mini-majors) to distribute their films</a:t>
            </a:r>
            <a:endParaRPr lang="en-US" sz="1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67000"/>
            <a:ext cx="4040188" cy="3459162"/>
          </a:xfrm>
        </p:spPr>
        <p:txBody>
          <a:bodyPr/>
          <a:lstStyle/>
          <a:p>
            <a:r>
              <a:rPr lang="en-US" dirty="0" smtClean="0"/>
              <a:t>Amblin Entertainment</a:t>
            </a:r>
          </a:p>
          <a:p>
            <a:r>
              <a:rPr lang="en-US" dirty="0" smtClean="0"/>
              <a:t>DreamWorks Animation</a:t>
            </a:r>
          </a:p>
          <a:p>
            <a:r>
              <a:rPr lang="en-US" dirty="0" smtClean="0"/>
              <a:t>DreamWorks Studios</a:t>
            </a:r>
          </a:p>
          <a:p>
            <a:r>
              <a:rPr lang="en-US" dirty="0" smtClean="0"/>
              <a:t>Imagine</a:t>
            </a:r>
          </a:p>
          <a:p>
            <a:r>
              <a:rPr lang="en-US" dirty="0" smtClean="0"/>
              <a:t>Lakeshore</a:t>
            </a:r>
          </a:p>
          <a:p>
            <a:r>
              <a:rPr lang="en-US" dirty="0" smtClean="0"/>
              <a:t>Lions Gate Entertainment (recently purchased Summit Entertainment)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667000"/>
            <a:ext cx="4041775" cy="3459162"/>
          </a:xfrm>
        </p:spPr>
        <p:txBody>
          <a:bodyPr/>
          <a:lstStyle/>
          <a:p>
            <a:r>
              <a:rPr lang="en-US" dirty="0" smtClean="0"/>
              <a:t>LucasFilm</a:t>
            </a:r>
          </a:p>
          <a:p>
            <a:r>
              <a:rPr lang="en-US" dirty="0" smtClean="0"/>
              <a:t>MGM</a:t>
            </a:r>
          </a:p>
          <a:p>
            <a:r>
              <a:rPr lang="en-US" dirty="0" smtClean="0"/>
              <a:t>New Regency</a:t>
            </a:r>
          </a:p>
          <a:p>
            <a:r>
              <a:rPr lang="en-US" dirty="0" smtClean="0"/>
              <a:t>Overture Films</a:t>
            </a:r>
          </a:p>
          <a:p>
            <a:r>
              <a:rPr lang="en-US" dirty="0" smtClean="0"/>
              <a:t>Relativity</a:t>
            </a:r>
          </a:p>
          <a:p>
            <a:r>
              <a:rPr lang="en-US" dirty="0" smtClean="0"/>
              <a:t>Spyglass</a:t>
            </a:r>
          </a:p>
          <a:p>
            <a:r>
              <a:rPr lang="en-US" dirty="0" smtClean="0"/>
              <a:t>Village Roadshow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8870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Studio market share – 2012 vs 2011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41000652"/>
              </p:ext>
            </p:extLst>
          </p:nvPr>
        </p:nvGraphicFramePr>
        <p:xfrm>
          <a:off x="4876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63246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>
                <a:hlinkClick r:id="rId4"/>
              </a:rPr>
              <a:t>http://www.boxofficemojo.com/studio/?view=parent&amp;view2=yearly&amp;yr=2012&amp;p=.</a:t>
            </a:r>
            <a:r>
              <a:rPr lang="en-US" sz="1000" dirty="0" smtClean="0">
                <a:hlinkClick r:id="rId4"/>
              </a:rPr>
              <a:t>htm</a:t>
            </a:r>
            <a:r>
              <a:rPr lang="en-US" sz="1000" dirty="0"/>
              <a:t> and </a:t>
            </a:r>
            <a:r>
              <a:rPr lang="en-US" sz="1000" dirty="0">
                <a:hlinkClick r:id="rId5"/>
              </a:rPr>
              <a:t>http://www.boxofficemojo.com/studio/?</a:t>
            </a:r>
            <a:r>
              <a:rPr lang="en-US" sz="1000" dirty="0" smtClean="0">
                <a:hlinkClick r:id="rId5"/>
              </a:rPr>
              <a:t>view=parent&amp;view2=yearly&amp;yr=2011&amp;p</a:t>
            </a:r>
            <a:r>
              <a:rPr lang="en-US" sz="1000" dirty="0">
                <a:hlinkClick r:id="rId5"/>
              </a:rPr>
              <a:t>=.</a:t>
            </a:r>
            <a:r>
              <a:rPr lang="en-US" sz="1000" dirty="0" smtClean="0">
                <a:hlinkClick r:id="rId5"/>
              </a:rPr>
              <a:t>htm</a:t>
            </a:r>
            <a:endParaRPr lang="en-US" dirty="0" smtClean="0"/>
          </a:p>
          <a:p>
            <a:pPr algn="l"/>
            <a:endParaRPr lang="en-US" sz="10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63933019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5791200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+mn-lt"/>
              </a:rPr>
              <a:t>* Includes Summit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5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295400" y="2863850"/>
            <a:ext cx="70103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was the highest grossing film for </a:t>
            </a:r>
            <a:r>
              <a:rPr lang="en-US" sz="3600" b="1" dirty="0" smtClean="0">
                <a:solidFill>
                  <a:schemeClr val="bg1"/>
                </a:solidFill>
              </a:rPr>
              <a:t>2011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995862"/>
            <a:ext cx="6440488" cy="5667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was the highest grossing movie so far in 2012?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>
            <a:fillRect/>
          </a:stretch>
        </p:blipFill>
        <p:spPr>
          <a:xfrm>
            <a:off x="1792288" y="533400"/>
            <a:ext cx="5486400" cy="41148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84312" y="5910262"/>
            <a:ext cx="64008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was the highest grossing movie in 2011?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films of 2012 – domestic vs int’l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9001886"/>
              </p:ext>
            </p:extLst>
          </p:nvPr>
        </p:nvGraphicFramePr>
        <p:xfrm>
          <a:off x="762000" y="1597025"/>
          <a:ext cx="8077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828800"/>
                <a:gridCol w="1524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Film (through July 5, 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WW</a:t>
                      </a:r>
                      <a:r>
                        <a:rPr lang="en-US" baseline="0" dirty="0" smtClean="0"/>
                        <a:t> gross ($M)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 gross ($M)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 vs Int’l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 Avengers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$1,452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$611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 / 58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 Hunger</a:t>
                      </a:r>
                      <a:r>
                        <a:rPr lang="en-US" sz="1600" b="1" baseline="0" dirty="0" smtClean="0"/>
                        <a:t> Games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 / 40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Men in Black</a:t>
                      </a:r>
                      <a:r>
                        <a:rPr lang="en-US" sz="1600" b="1" baseline="0" dirty="0" smtClean="0"/>
                        <a:t> 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/ 71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Madagascar 3: Europe’s Most Wanted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 / 57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 Amazing Spider-Man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 / 59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Snow White and the Huntsman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 / 56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Journey 2: The Mysterious Island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 / 68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Dr. Seuss’ The Lorax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69 / 31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Wrath of the Titans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 / 72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Prometheus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 / 58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324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http://www.boxofficemojo.com/yearly/chart/?yr=2012&amp;p=.</a:t>
            </a:r>
            <a:r>
              <a:rPr lang="en-US" sz="1000" dirty="0" smtClean="0">
                <a:hlinkClick r:id="rId3"/>
              </a:rPr>
              <a:t>htm</a:t>
            </a:r>
            <a:endParaRPr lang="en-US" sz="1000" dirty="0" smtClean="0"/>
          </a:p>
          <a:p>
            <a:pPr algn="l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976939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_Presentation1">
  <a:themeElements>
    <a:clrScheme name="EY_Presentation1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Y_Presentation1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 no bullets">
  <a:themeElements>
    <a:clrScheme name="Text slide no bullets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ext slide no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xt slide no bullets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ixed text slide">
  <a:themeElements>
    <a:clrScheme name="Mixed text slide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Mixed tex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ixed text slide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Key statement slide">
  <a:themeElements>
    <a:clrScheme name="1_Key statement slide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Key statement slid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ey statement slide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ine 1 divider">
  <a:themeElements>
    <a:clrScheme name="1_Line 1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1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1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Line 2 divider">
  <a:themeElements>
    <a:clrScheme name="1_Line 2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2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2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Line 3 divider">
  <a:themeElements>
    <a:clrScheme name="1_Line 3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3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3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Grey fill divider">
  <a:themeElements>
    <a:clrScheme name="1_Grey fill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Grey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rey fill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Yellow fill divider">
  <a:themeElements>
    <a:clrScheme name="1_Yellow fill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Yellow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Yellow fill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28345</TotalTime>
  <Words>2267</Words>
  <Application>Microsoft Office PowerPoint</Application>
  <PresentationFormat>On-screen Show (4:3)</PresentationFormat>
  <Paragraphs>640</Paragraphs>
  <Slides>50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EY_Presentation1</vt:lpstr>
      <vt:lpstr>Text slide no bullets</vt:lpstr>
      <vt:lpstr>Mixed text slide</vt:lpstr>
      <vt:lpstr>1_Key statement slide</vt:lpstr>
      <vt:lpstr>1_Line 1 divider</vt:lpstr>
      <vt:lpstr>1_Line 2 divider</vt:lpstr>
      <vt:lpstr>1_Line 3 divider</vt:lpstr>
      <vt:lpstr>1_Grey fill divider</vt:lpstr>
      <vt:lpstr>1_Yellow fill divider</vt:lpstr>
      <vt:lpstr>Theme1</vt:lpstr>
      <vt:lpstr>Filmed Entertainment</vt:lpstr>
      <vt:lpstr>Agenda</vt:lpstr>
      <vt:lpstr>Agenda</vt:lpstr>
      <vt:lpstr>Who are the players?</vt:lpstr>
      <vt:lpstr>The Studios (“Majors”)</vt:lpstr>
      <vt:lpstr>Other players</vt:lpstr>
      <vt:lpstr>Studio market share – 2012 vs 2011</vt:lpstr>
      <vt:lpstr>What was the highest grossing movie so far in 2012?</vt:lpstr>
      <vt:lpstr>Top films of 2012 – domestic vs int’l</vt:lpstr>
      <vt:lpstr>Top films of 2011 – domestic vs int’l</vt:lpstr>
      <vt:lpstr>How does a film or TV show get made? (The production process)</vt:lpstr>
      <vt:lpstr>Film production:  Direct production costs</vt:lpstr>
      <vt:lpstr>Film production:  Direct production costs</vt:lpstr>
      <vt:lpstr>Film production:  Direct production costs</vt:lpstr>
      <vt:lpstr>Film production:  Direct production costs</vt:lpstr>
      <vt:lpstr>Film production:  Direct production costs</vt:lpstr>
      <vt:lpstr>Television production life cycle</vt:lpstr>
      <vt:lpstr>Film of TV production costs</vt:lpstr>
      <vt:lpstr>Film or TV production costs - other</vt:lpstr>
      <vt:lpstr>Cost minimization</vt:lpstr>
      <vt:lpstr>How are films and TV shows distributed?</vt:lpstr>
      <vt:lpstr>Film markets</vt:lpstr>
      <vt:lpstr>Current release windows of a film</vt:lpstr>
      <vt:lpstr>TV show markets</vt:lpstr>
      <vt:lpstr>Marketing and advertising a film</vt:lpstr>
      <vt:lpstr>Marketing and distribution costs</vt:lpstr>
      <vt:lpstr>Marketing and distribution costs</vt:lpstr>
      <vt:lpstr>Theatrical distribution</vt:lpstr>
      <vt:lpstr>Box office trends – U.S./Canada</vt:lpstr>
      <vt:lpstr>Theatrical – U.S.</vt:lpstr>
      <vt:lpstr>Box office trends – International</vt:lpstr>
      <vt:lpstr>Home entertainment</vt:lpstr>
      <vt:lpstr>Home entertainment</vt:lpstr>
      <vt:lpstr>Home entertainment trends</vt:lpstr>
      <vt:lpstr>What was the biggest selling  DVD title in the past week?</vt:lpstr>
      <vt:lpstr>Television Distribution</vt:lpstr>
      <vt:lpstr>Television distribution - Films</vt:lpstr>
      <vt:lpstr>Television distribution – TV shows</vt:lpstr>
      <vt:lpstr>U.S. TV ratings</vt:lpstr>
      <vt:lpstr>Broadcast TV trends</vt:lpstr>
      <vt:lpstr>Licensing and merchandising</vt:lpstr>
      <vt:lpstr>Ultimates and Cost Amortization - overview</vt:lpstr>
      <vt:lpstr>What is an ultimate?</vt:lpstr>
      <vt:lpstr>Amortization calculation</vt:lpstr>
      <vt:lpstr>Participations and residuals</vt:lpstr>
      <vt:lpstr>Participations – overview </vt:lpstr>
      <vt:lpstr>Residuals</vt:lpstr>
      <vt:lpstr>Residuals – Overview </vt:lpstr>
      <vt:lpstr>Residuals – Overview </vt:lpstr>
      <vt:lpstr>Case Study introduction</vt:lpstr>
    </vt:vector>
  </TitlesOfParts>
  <Company>Ernst &amp; Young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TCE Training Module</dc:title>
  <dc:subject>Film 101</dc:subject>
  <dc:creator>Rich Golik</dc:creator>
  <cp:lastModifiedBy>heidemarie</cp:lastModifiedBy>
  <cp:revision>2568</cp:revision>
  <cp:lastPrinted>2012-07-01T19:50:40Z</cp:lastPrinted>
  <dcterms:created xsi:type="dcterms:W3CDTF">2003-10-14T14:13:02Z</dcterms:created>
  <dcterms:modified xsi:type="dcterms:W3CDTF">2012-07-11T20:30:43Z</dcterms:modified>
</cp:coreProperties>
</file>